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1" r:id="rId4"/>
    <p:sldId id="258" r:id="rId5"/>
    <p:sldId id="263" r:id="rId6"/>
    <p:sldId id="262" r:id="rId7"/>
    <p:sldId id="265" r:id="rId8"/>
    <p:sldId id="266" r:id="rId9"/>
    <p:sldId id="267" r:id="rId10"/>
    <p:sldId id="268" r:id="rId11"/>
    <p:sldId id="269" r:id="rId12"/>
    <p:sldId id="25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ción predeterminada" id="{E450AB06-D43D-467C-B885-9A93A575BA86}">
          <p14:sldIdLst>
            <p14:sldId id="256"/>
            <p14:sldId id="257"/>
            <p14:sldId id="261"/>
            <p14:sldId id="258"/>
            <p14:sldId id="263"/>
            <p14:sldId id="262"/>
            <p14:sldId id="265"/>
            <p14:sldId id="266"/>
            <p14:sldId id="267"/>
            <p14:sldId id="268"/>
            <p14:sldId id="269"/>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7" d="100"/>
          <a:sy n="107" d="100"/>
        </p:scale>
        <p:origin x="102"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s-ES" smtClean="0"/>
              <a:t>Haga clic para modificar el estilo de título del patrón</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5/1/2016</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microsoft.com/office/2007/relationships/media" Target="../media/media4.m4a"/><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4.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84212" y="527222"/>
            <a:ext cx="8673972" cy="1985319"/>
          </a:xfrm>
        </p:spPr>
        <p:txBody>
          <a:bodyPr/>
          <a:lstStyle/>
          <a:p>
            <a:r>
              <a:rPr lang="es-ES" dirty="0" smtClean="0"/>
              <a:t>Planificación</a:t>
            </a:r>
            <a:r>
              <a:rPr lang="en-GB" dirty="0" smtClean="0"/>
              <a:t> </a:t>
            </a:r>
            <a:r>
              <a:rPr lang="es-ES" dirty="0" smtClean="0"/>
              <a:t>Ordenada</a:t>
            </a:r>
            <a:r>
              <a:rPr lang="en-GB" dirty="0" smtClean="0"/>
              <a:t> </a:t>
            </a:r>
            <a:r>
              <a:rPr lang="es-ES" dirty="0" smtClean="0"/>
              <a:t>Parcialmente</a:t>
            </a:r>
            <a:endParaRPr lang="es-ES" dirty="0"/>
          </a:p>
        </p:txBody>
      </p:sp>
      <p:sp>
        <p:nvSpPr>
          <p:cNvPr id="3" name="Subtítulo 2"/>
          <p:cNvSpPr>
            <a:spLocks noGrp="1"/>
          </p:cNvSpPr>
          <p:nvPr>
            <p:ph type="subTitle" idx="1"/>
          </p:nvPr>
        </p:nvSpPr>
        <p:spPr>
          <a:xfrm>
            <a:off x="684212" y="2863564"/>
            <a:ext cx="6400800" cy="1947333"/>
          </a:xfrm>
        </p:spPr>
        <p:txBody>
          <a:bodyPr/>
          <a:lstStyle/>
          <a:p>
            <a:r>
              <a:rPr lang="es-ES" dirty="0" smtClean="0"/>
              <a:t>Grafos</a:t>
            </a:r>
            <a:r>
              <a:rPr lang="en-GB" dirty="0" smtClean="0"/>
              <a:t> de </a:t>
            </a:r>
            <a:r>
              <a:rPr lang="es-ES" dirty="0" smtClean="0"/>
              <a:t>Planificación</a:t>
            </a:r>
          </a:p>
          <a:p>
            <a:r>
              <a:rPr lang="es-ES" dirty="0" smtClean="0"/>
              <a:t>Estimación</a:t>
            </a:r>
            <a:r>
              <a:rPr lang="en-GB" dirty="0" smtClean="0"/>
              <a:t> de </a:t>
            </a:r>
            <a:r>
              <a:rPr lang="es-ES" dirty="0" smtClean="0"/>
              <a:t>Heurísticas</a:t>
            </a:r>
          </a:p>
          <a:p>
            <a:r>
              <a:rPr lang="es-ES" dirty="0" smtClean="0"/>
              <a:t>Algoritmo de </a:t>
            </a:r>
            <a:r>
              <a:rPr lang="es-ES" dirty="0" err="1" smtClean="0"/>
              <a:t>Graphplan</a:t>
            </a:r>
            <a:endParaRPr lang="es-ES" dirty="0" smtClean="0"/>
          </a:p>
          <a:p>
            <a:r>
              <a:rPr lang="es-ES" dirty="0" smtClean="0"/>
              <a:t>Interrupción de </a:t>
            </a:r>
            <a:r>
              <a:rPr lang="es-ES" dirty="0" err="1" smtClean="0"/>
              <a:t>Graphplan</a:t>
            </a:r>
            <a:endParaRPr lang="es-ES" dirty="0"/>
          </a:p>
        </p:txBody>
      </p:sp>
      <p:sp>
        <p:nvSpPr>
          <p:cNvPr id="5" name="CuadroTexto 4"/>
          <p:cNvSpPr txBox="1"/>
          <p:nvPr/>
        </p:nvSpPr>
        <p:spPr>
          <a:xfrm>
            <a:off x="684212" y="5914767"/>
            <a:ext cx="2883244" cy="523220"/>
          </a:xfrm>
          <a:prstGeom prst="rect">
            <a:avLst/>
          </a:prstGeom>
          <a:noFill/>
        </p:spPr>
        <p:txBody>
          <a:bodyPr wrap="square" rtlCol="0">
            <a:spAutoFit/>
          </a:bodyPr>
          <a:lstStyle/>
          <a:p>
            <a:r>
              <a:rPr lang="es-ES" sz="1400" dirty="0" smtClean="0"/>
              <a:t>Javier Romero Castro</a:t>
            </a:r>
          </a:p>
          <a:p>
            <a:r>
              <a:rPr lang="es-ES" sz="1400" dirty="0" smtClean="0"/>
              <a:t>Esteban Puentes Silveira</a:t>
            </a:r>
            <a:endParaRPr lang="es-ES" sz="1400" dirty="0"/>
          </a:p>
        </p:txBody>
      </p:sp>
      <p:pic>
        <p:nvPicPr>
          <p:cNvPr id="7" name="D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139333363"/>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2000"/>
                                  </p:stCondLst>
                                  <p:childTnLst>
                                    <p:cmd type="call" cmd="playFrom(0.0)">
                                      <p:cBhvr>
                                        <p:cTn id="6" dur="1841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145111"/>
            <a:ext cx="8936867" cy="1507067"/>
          </a:xfrm>
        </p:spPr>
        <p:txBody>
          <a:bodyPr>
            <a:normAutofit/>
          </a:bodyPr>
          <a:lstStyle/>
          <a:p>
            <a:r>
              <a:rPr lang="es-ES" sz="3200" dirty="0" smtClean="0"/>
              <a:t>Interrupción de </a:t>
            </a:r>
            <a:r>
              <a:rPr lang="es-ES" sz="3200" dirty="0" err="1" smtClean="0"/>
              <a:t>graphplaN</a:t>
            </a:r>
            <a:endParaRPr lang="es-ES" sz="3200" dirty="0"/>
          </a:p>
        </p:txBody>
      </p:sp>
      <p:sp>
        <p:nvSpPr>
          <p:cNvPr id="3" name="Marcador de contenido 2"/>
          <p:cNvSpPr>
            <a:spLocks noGrp="1"/>
          </p:cNvSpPr>
          <p:nvPr>
            <p:ph idx="1"/>
          </p:nvPr>
        </p:nvSpPr>
        <p:spPr>
          <a:xfrm>
            <a:off x="684212" y="1852653"/>
            <a:ext cx="8534400" cy="5359179"/>
          </a:xfrm>
        </p:spPr>
        <p:txBody>
          <a:bodyPr>
            <a:noAutofit/>
          </a:bodyPr>
          <a:lstStyle/>
          <a:p>
            <a:pPr marL="0" indent="0" algn="just">
              <a:buNone/>
            </a:pPr>
            <a:r>
              <a:rPr lang="es-ES" dirty="0">
                <a:solidFill>
                  <a:schemeClr val="bg1"/>
                </a:solidFill>
              </a:rPr>
              <a:t>En caso de que no haya solución, GRAPHPLAN no caerá en un bucle, gracias principalmente a las siguientes propiedades:</a:t>
            </a:r>
          </a:p>
          <a:p>
            <a:pPr lvl="0" algn="just"/>
            <a:r>
              <a:rPr lang="es-ES" b="1" dirty="0">
                <a:solidFill>
                  <a:schemeClr val="bg1"/>
                </a:solidFill>
              </a:rPr>
              <a:t>Los literales crecen monótonamente</a:t>
            </a:r>
            <a:r>
              <a:rPr lang="es-ES" dirty="0">
                <a:solidFill>
                  <a:schemeClr val="bg1"/>
                </a:solidFill>
              </a:rPr>
              <a:t>: una vez que un literal aparece en un nivel dado, aparecerá en todos los niveles siguientes. </a:t>
            </a:r>
          </a:p>
          <a:p>
            <a:pPr lvl="0" algn="just"/>
            <a:r>
              <a:rPr lang="es-ES" b="1" dirty="0">
                <a:solidFill>
                  <a:schemeClr val="bg1"/>
                </a:solidFill>
              </a:rPr>
              <a:t>Las acciones crecen monótonamente:</a:t>
            </a:r>
            <a:r>
              <a:rPr lang="es-ES" dirty="0">
                <a:solidFill>
                  <a:schemeClr val="bg1"/>
                </a:solidFill>
              </a:rPr>
              <a:t> una vez que una acción aparece en un nivel dado, aparecerá en todos los niveles siguientes.</a:t>
            </a:r>
          </a:p>
          <a:p>
            <a:pPr lvl="0" algn="just"/>
            <a:r>
              <a:rPr lang="es-ES" b="1" dirty="0">
                <a:solidFill>
                  <a:schemeClr val="bg1"/>
                </a:solidFill>
              </a:rPr>
              <a:t>Los enlaces de exclusión mutua decrecen monótonamente:</a:t>
            </a:r>
            <a:r>
              <a:rPr lang="es-ES" dirty="0">
                <a:solidFill>
                  <a:schemeClr val="bg1"/>
                </a:solidFill>
              </a:rPr>
              <a:t> si dos acciones son mutuamente excluyentes en un nivel dado, entonces también lo son para todos los niveles previos en los cuales ambas aparezcan. Lo mismo sucede para exclusiones mutuas entre literales.</a:t>
            </a:r>
          </a:p>
          <a:p>
            <a:pPr lvl="0" algn="just"/>
            <a:endParaRPr lang="es-ES" dirty="0" smtClean="0"/>
          </a:p>
          <a:p>
            <a:pPr marL="0" indent="0">
              <a:buNone/>
            </a:pPr>
            <a:r>
              <a:rPr lang="es-ES" dirty="0" smtClean="0"/>
              <a:t> </a:t>
            </a:r>
            <a:endParaRPr lang="es-ES" dirty="0">
              <a:solidFill>
                <a:sysClr val="windowText" lastClr="000000"/>
              </a:solidFill>
            </a:endParaRPr>
          </a:p>
        </p:txBody>
      </p:sp>
      <p:pic>
        <p:nvPicPr>
          <p:cNvPr id="4" name="D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700856531"/>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496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145111"/>
            <a:ext cx="8936867" cy="1507067"/>
          </a:xfrm>
        </p:spPr>
        <p:txBody>
          <a:bodyPr>
            <a:normAutofit/>
          </a:bodyPr>
          <a:lstStyle/>
          <a:p>
            <a:r>
              <a:rPr lang="es-ES" sz="3200" dirty="0" smtClean="0"/>
              <a:t>Interrupción de </a:t>
            </a:r>
            <a:r>
              <a:rPr lang="es-ES" sz="3200" dirty="0" err="1" smtClean="0"/>
              <a:t>graphplaN</a:t>
            </a:r>
            <a:endParaRPr lang="es-ES" sz="3200" dirty="0"/>
          </a:p>
        </p:txBody>
      </p:sp>
      <p:sp>
        <p:nvSpPr>
          <p:cNvPr id="3" name="Marcador de contenido 2"/>
          <p:cNvSpPr>
            <a:spLocks noGrp="1"/>
          </p:cNvSpPr>
          <p:nvPr>
            <p:ph idx="1"/>
          </p:nvPr>
        </p:nvSpPr>
        <p:spPr>
          <a:xfrm>
            <a:off x="684212" y="1935890"/>
            <a:ext cx="8534400" cy="3941410"/>
          </a:xfrm>
        </p:spPr>
        <p:txBody>
          <a:bodyPr>
            <a:noAutofit/>
          </a:bodyPr>
          <a:lstStyle/>
          <a:p>
            <a:pPr marL="0" indent="0" algn="just">
              <a:buNone/>
            </a:pPr>
            <a:r>
              <a:rPr lang="es-ES" dirty="0">
                <a:solidFill>
                  <a:schemeClr val="bg1"/>
                </a:solidFill>
              </a:rPr>
              <a:t>Como consecuencia a esto, como las acciones y los literales </a:t>
            </a:r>
            <a:r>
              <a:rPr lang="es-ES" dirty="0" smtClean="0">
                <a:solidFill>
                  <a:schemeClr val="bg1"/>
                </a:solidFill>
              </a:rPr>
              <a:t>crecen, </a:t>
            </a:r>
            <a:r>
              <a:rPr lang="es-ES" dirty="0">
                <a:solidFill>
                  <a:schemeClr val="bg1"/>
                </a:solidFill>
              </a:rPr>
              <a:t>mientras que las relaciones mutuamente excluyentes decrecen, cada grafo de planificación se estabiliza. Una vez el grafo se estabiliza y todavía le falta un objetivo, o si dos de estos objetivos son mutuamente excluyentes, el problema no podrá ser resuelto.</a:t>
            </a:r>
          </a:p>
          <a:p>
            <a:pPr lvl="0" algn="just"/>
            <a:endParaRPr lang="es-ES" dirty="0" smtClean="0"/>
          </a:p>
          <a:p>
            <a:pPr marL="0" indent="0">
              <a:buNone/>
            </a:pPr>
            <a:r>
              <a:rPr lang="es-ES" dirty="0" smtClean="0"/>
              <a:t> </a:t>
            </a:r>
            <a:endParaRPr lang="es-ES" dirty="0">
              <a:solidFill>
                <a:sysClr val="windowText" lastClr="000000"/>
              </a:solidFill>
            </a:endParaRPr>
          </a:p>
        </p:txBody>
      </p:sp>
      <p:pic>
        <p:nvPicPr>
          <p:cNvPr id="4" name="D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648948490"/>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221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3977126" y="2304232"/>
            <a:ext cx="3198031" cy="2215991"/>
          </a:xfrm>
          <a:prstGeom prst="rect">
            <a:avLst/>
          </a:prstGeom>
          <a:noFill/>
        </p:spPr>
        <p:txBody>
          <a:bodyPr wrap="square" lIns="91440" tIns="45720" rIns="91440" bIns="45720">
            <a:spAutoFit/>
          </a:bodyPr>
          <a:lstStyle/>
          <a:p>
            <a:pPr algn="ctr"/>
            <a:r>
              <a:rPr lang="es-ES" sz="13800" b="0" cap="none" spc="0" dirty="0" smtClean="0">
                <a:ln w="0"/>
                <a:solidFill>
                  <a:schemeClr val="tx1"/>
                </a:solidFill>
                <a:effectLst>
                  <a:outerShdw blurRad="38100" dist="19050" dir="2700000" algn="tl" rotWithShape="0">
                    <a:schemeClr val="dk1">
                      <a:alpha val="40000"/>
                    </a:schemeClr>
                  </a:outerShdw>
                </a:effectLst>
              </a:rPr>
              <a:t>FIN</a:t>
            </a:r>
            <a:endParaRPr lang="es-E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8320034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145111"/>
            <a:ext cx="8936867" cy="1507067"/>
          </a:xfrm>
        </p:spPr>
        <p:txBody>
          <a:bodyPr>
            <a:normAutofit/>
          </a:bodyPr>
          <a:lstStyle/>
          <a:p>
            <a:r>
              <a:rPr lang="es-ES" sz="3200" dirty="0" smtClean="0"/>
              <a:t>Planificación ordenada parcialmente</a:t>
            </a:r>
            <a:endParaRPr lang="es-ES" sz="3200" dirty="0"/>
          </a:p>
        </p:txBody>
      </p:sp>
      <p:sp>
        <p:nvSpPr>
          <p:cNvPr id="3" name="Marcador de contenido 2"/>
          <p:cNvSpPr>
            <a:spLocks noGrp="1"/>
          </p:cNvSpPr>
          <p:nvPr>
            <p:ph idx="1"/>
          </p:nvPr>
        </p:nvSpPr>
        <p:spPr>
          <a:xfrm>
            <a:off x="684212" y="1652178"/>
            <a:ext cx="8534400" cy="4596959"/>
          </a:xfrm>
        </p:spPr>
        <p:txBody>
          <a:bodyPr/>
          <a:lstStyle/>
          <a:p>
            <a:pPr marL="0" indent="0" algn="just">
              <a:buNone/>
            </a:pPr>
            <a:r>
              <a:rPr lang="es-ES" dirty="0" smtClean="0">
                <a:solidFill>
                  <a:schemeClr val="bg1"/>
                </a:solidFill>
              </a:rPr>
              <a:t>La planificación ordenada parcialmente se enfoca en dividir los problemas en sub-problemas sobre los que se pueda trabajar separadamente, resolverlos con varios sub-planes y finalmente realizar una combinación de estos.</a:t>
            </a:r>
          </a:p>
          <a:p>
            <a:pPr marL="0" indent="0" algn="just">
              <a:buNone/>
            </a:pPr>
            <a:endParaRPr lang="es-ES" dirty="0" smtClean="0">
              <a:solidFill>
                <a:schemeClr val="bg1"/>
              </a:solidFill>
            </a:endParaRPr>
          </a:p>
          <a:p>
            <a:pPr marL="0" indent="0" algn="just">
              <a:buNone/>
            </a:pPr>
            <a:r>
              <a:rPr lang="es-ES" dirty="0" smtClean="0">
                <a:solidFill>
                  <a:schemeClr val="bg1"/>
                </a:solidFill>
              </a:rPr>
              <a:t>En este trabajo veremos un enfoque que nos permitan obtener heurísticas más adecuadas para un problema aproximado.</a:t>
            </a:r>
          </a:p>
        </p:txBody>
      </p:sp>
      <p:pic>
        <p:nvPicPr>
          <p:cNvPr id="5" name="D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452945212"/>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226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145111"/>
            <a:ext cx="8936867" cy="1507067"/>
          </a:xfrm>
        </p:spPr>
        <p:txBody>
          <a:bodyPr>
            <a:normAutofit/>
          </a:bodyPr>
          <a:lstStyle/>
          <a:p>
            <a:r>
              <a:rPr lang="es-ES" sz="3200" dirty="0" smtClean="0"/>
              <a:t>GRAFOS DE PLANIFICACIÓN</a:t>
            </a:r>
            <a:endParaRPr lang="es-ES" sz="3200" dirty="0"/>
          </a:p>
        </p:txBody>
      </p:sp>
      <p:sp>
        <p:nvSpPr>
          <p:cNvPr id="3" name="Marcador de contenido 2"/>
          <p:cNvSpPr>
            <a:spLocks noGrp="1"/>
          </p:cNvSpPr>
          <p:nvPr>
            <p:ph idx="1"/>
          </p:nvPr>
        </p:nvSpPr>
        <p:spPr>
          <a:xfrm>
            <a:off x="684212" y="3697345"/>
            <a:ext cx="8534400" cy="3212327"/>
          </a:xfrm>
        </p:spPr>
        <p:txBody>
          <a:bodyPr>
            <a:normAutofit/>
          </a:bodyPr>
          <a:lstStyle/>
          <a:p>
            <a:pPr marL="0" indent="0" algn="just">
              <a:buNone/>
            </a:pPr>
            <a:r>
              <a:rPr lang="es-ES" dirty="0" smtClean="0">
                <a:solidFill>
                  <a:sysClr val="windowText" lastClr="000000"/>
                </a:solidFill>
              </a:rPr>
              <a:t>Las columnas del grafo son llamadas niveles, y representan Estados y Acciones.</a:t>
            </a:r>
          </a:p>
          <a:p>
            <a:pPr marL="0" indent="0" algn="just">
              <a:buNone/>
            </a:pPr>
            <a:endParaRPr lang="es-ES" dirty="0">
              <a:solidFill>
                <a:sysClr val="windowText" lastClr="000000"/>
              </a:solidFill>
            </a:endParaRPr>
          </a:p>
          <a:p>
            <a:pPr marL="0" indent="0" algn="just">
              <a:buNone/>
            </a:pPr>
            <a:r>
              <a:rPr lang="es-ES" dirty="0" smtClean="0">
                <a:solidFill>
                  <a:sysClr val="windowText" lastClr="000000"/>
                </a:solidFill>
              </a:rPr>
              <a:t>En los Estados se encuentran los literales que indican cómo se encuentra el sistema en ese momento.</a:t>
            </a:r>
          </a:p>
          <a:p>
            <a:pPr marL="0" indent="0" algn="just">
              <a:buNone/>
            </a:pPr>
            <a:r>
              <a:rPr lang="es-ES" dirty="0" smtClean="0">
                <a:solidFill>
                  <a:sysClr val="windowText" lastClr="000000"/>
                </a:solidFill>
              </a:rPr>
              <a:t>Entre las Acciones  consideraremos todas para las cuáles se hayan cumplido sus precondiciones en el nivel previo, entonces generan sus efectos en el nivel posterior.</a:t>
            </a:r>
          </a:p>
          <a:p>
            <a:pPr marL="0" indent="0">
              <a:buNone/>
            </a:pPr>
            <a:endParaRPr lang="es-ES" dirty="0">
              <a:solidFill>
                <a:sysClr val="windowText" lastClr="000000"/>
              </a:solidFill>
            </a:endParaRPr>
          </a:p>
        </p:txBody>
      </p:sp>
      <p:grpSp>
        <p:nvGrpSpPr>
          <p:cNvPr id="4" name="Grupo 3"/>
          <p:cNvGrpSpPr/>
          <p:nvPr/>
        </p:nvGrpSpPr>
        <p:grpSpPr>
          <a:xfrm>
            <a:off x="822168" y="1399433"/>
            <a:ext cx="8409456" cy="1771621"/>
            <a:chOff x="822168" y="1478943"/>
            <a:chExt cx="8409456" cy="1771621"/>
          </a:xfrm>
        </p:grpSpPr>
        <p:sp>
          <p:nvSpPr>
            <p:cNvPr id="22" name="CuadroTexto 21"/>
            <p:cNvSpPr txBox="1"/>
            <p:nvPr/>
          </p:nvSpPr>
          <p:spPr>
            <a:xfrm>
              <a:off x="959225" y="1908912"/>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23" name="CuadroTexto 22"/>
            <p:cNvSpPr txBox="1"/>
            <p:nvPr/>
          </p:nvSpPr>
          <p:spPr>
            <a:xfrm>
              <a:off x="822168" y="2967163"/>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24" name="Rectángulo 23"/>
            <p:cNvSpPr/>
            <p:nvPr/>
          </p:nvSpPr>
          <p:spPr>
            <a:xfrm>
              <a:off x="2631880" y="2467010"/>
              <a:ext cx="984366"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ComerPastel</a:t>
              </a:r>
              <a:endParaRPr lang="es-ES" sz="1000" dirty="0">
                <a:solidFill>
                  <a:schemeClr val="bg1"/>
                </a:solidFill>
              </a:endParaRPr>
            </a:p>
          </p:txBody>
        </p:sp>
        <p:sp>
          <p:nvSpPr>
            <p:cNvPr id="26" name="Rectángulo 25"/>
            <p:cNvSpPr/>
            <p:nvPr/>
          </p:nvSpPr>
          <p:spPr>
            <a:xfrm>
              <a:off x="3069203" y="3032565"/>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8" name="Conector recto 27"/>
            <p:cNvCxnSpPr>
              <a:stCxn id="22" idx="3"/>
              <a:endCxn id="24" idx="1"/>
            </p:cNvCxnSpPr>
            <p:nvPr/>
          </p:nvCxnSpPr>
          <p:spPr>
            <a:xfrm>
              <a:off x="2019131" y="2039717"/>
              <a:ext cx="612749" cy="531753"/>
            </a:xfrm>
            <a:prstGeom prst="line">
              <a:avLst/>
            </a:prstGeom>
            <a:ln/>
          </p:spPr>
          <p:style>
            <a:lnRef idx="2">
              <a:schemeClr val="dk1"/>
            </a:lnRef>
            <a:fillRef idx="0">
              <a:schemeClr val="dk1"/>
            </a:fillRef>
            <a:effectRef idx="1">
              <a:schemeClr val="dk1"/>
            </a:effectRef>
            <a:fontRef idx="minor">
              <a:schemeClr val="tx1"/>
            </a:fontRef>
          </p:style>
        </p:cxnSp>
        <p:cxnSp>
          <p:nvCxnSpPr>
            <p:cNvPr id="30" name="Conector recto 29"/>
            <p:cNvCxnSpPr>
              <a:stCxn id="23" idx="3"/>
              <a:endCxn id="24" idx="1"/>
            </p:cNvCxnSpPr>
            <p:nvPr/>
          </p:nvCxnSpPr>
          <p:spPr>
            <a:xfrm flipV="1">
              <a:off x="2156188" y="2571470"/>
              <a:ext cx="475692" cy="526498"/>
            </a:xfrm>
            <a:prstGeom prst="line">
              <a:avLst/>
            </a:prstGeom>
            <a:ln/>
          </p:spPr>
          <p:style>
            <a:lnRef idx="2">
              <a:schemeClr val="dk1"/>
            </a:lnRef>
            <a:fillRef idx="0">
              <a:schemeClr val="dk1"/>
            </a:fillRef>
            <a:effectRef idx="1">
              <a:schemeClr val="dk1"/>
            </a:effectRef>
            <a:fontRef idx="minor">
              <a:schemeClr val="tx1"/>
            </a:fontRef>
          </p:style>
        </p:cxnSp>
        <p:cxnSp>
          <p:nvCxnSpPr>
            <p:cNvPr id="34" name="Conector recto 33"/>
            <p:cNvCxnSpPr>
              <a:stCxn id="23" idx="3"/>
              <a:endCxn id="26" idx="1"/>
            </p:cNvCxnSpPr>
            <p:nvPr/>
          </p:nvCxnSpPr>
          <p:spPr>
            <a:xfrm>
              <a:off x="2156188" y="3097968"/>
              <a:ext cx="913015" cy="0"/>
            </a:xfrm>
            <a:prstGeom prst="line">
              <a:avLst/>
            </a:prstGeom>
          </p:spPr>
          <p:style>
            <a:lnRef idx="2">
              <a:schemeClr val="dk1"/>
            </a:lnRef>
            <a:fillRef idx="0">
              <a:schemeClr val="dk1"/>
            </a:fillRef>
            <a:effectRef idx="1">
              <a:schemeClr val="dk1"/>
            </a:effectRef>
            <a:fontRef idx="minor">
              <a:schemeClr val="tx1"/>
            </a:fontRef>
          </p:style>
        </p:cxnSp>
        <p:sp>
          <p:nvSpPr>
            <p:cNvPr id="35" name="CuadroTexto 34"/>
            <p:cNvSpPr txBox="1"/>
            <p:nvPr/>
          </p:nvSpPr>
          <p:spPr>
            <a:xfrm>
              <a:off x="4421457" y="1925566"/>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36" name="CuadroTexto 35"/>
            <p:cNvSpPr txBox="1"/>
            <p:nvPr/>
          </p:nvSpPr>
          <p:spPr>
            <a:xfrm>
              <a:off x="4359742" y="2187620"/>
              <a:ext cx="1183337" cy="261610"/>
            </a:xfrm>
            <a:prstGeom prst="rect">
              <a:avLst/>
            </a:prstGeom>
            <a:noFill/>
          </p:spPr>
          <p:txBody>
            <a:bodyPr wrap="none" rtlCol="0">
              <a:spAutoFit/>
            </a:bodyPr>
            <a:lstStyle/>
            <a:p>
              <a:r>
                <a:rPr lang="es-ES" sz="1100" dirty="0">
                  <a:solidFill>
                    <a:schemeClr val="bg1"/>
                  </a:solidFill>
                </a:rPr>
                <a:t>¬ </a:t>
              </a:r>
              <a:r>
                <a:rPr lang="es-ES" sz="1100" dirty="0" smtClean="0">
                  <a:solidFill>
                    <a:schemeClr val="bg1"/>
                  </a:solidFill>
                </a:rPr>
                <a:t>Tener(Pastel)</a:t>
              </a:r>
              <a:endParaRPr lang="es-ES" sz="1100" dirty="0">
                <a:solidFill>
                  <a:schemeClr val="bg1"/>
                </a:solidFill>
              </a:endParaRPr>
            </a:p>
          </p:txBody>
        </p:sp>
        <p:sp>
          <p:nvSpPr>
            <p:cNvPr id="37" name="CuadroTexto 36"/>
            <p:cNvSpPr txBox="1"/>
            <p:nvPr/>
          </p:nvSpPr>
          <p:spPr>
            <a:xfrm>
              <a:off x="4312234" y="2988954"/>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38" name="CuadroTexto 37"/>
            <p:cNvSpPr txBox="1"/>
            <p:nvPr/>
          </p:nvSpPr>
          <p:spPr>
            <a:xfrm>
              <a:off x="4336011" y="2651099"/>
              <a:ext cx="1249060" cy="261610"/>
            </a:xfrm>
            <a:prstGeom prst="rect">
              <a:avLst/>
            </a:prstGeom>
            <a:noFill/>
          </p:spPr>
          <p:txBody>
            <a:bodyPr wrap="none" rtlCol="0">
              <a:spAutoFit/>
            </a:bodyPr>
            <a:lstStyle/>
            <a:p>
              <a:r>
                <a:rPr lang="es-ES" sz="1100" dirty="0" smtClean="0">
                  <a:solidFill>
                    <a:schemeClr val="bg1"/>
                  </a:solidFill>
                </a:rPr>
                <a:t>Comido(Pastel)</a:t>
              </a:r>
              <a:endParaRPr lang="es-ES" sz="1100" dirty="0">
                <a:solidFill>
                  <a:schemeClr val="bg1"/>
                </a:solidFill>
              </a:endParaRPr>
            </a:p>
          </p:txBody>
        </p:sp>
        <p:grpSp>
          <p:nvGrpSpPr>
            <p:cNvPr id="64" name="Grupo 63"/>
            <p:cNvGrpSpPr/>
            <p:nvPr/>
          </p:nvGrpSpPr>
          <p:grpSpPr>
            <a:xfrm>
              <a:off x="2019131" y="1974314"/>
              <a:ext cx="2402326" cy="130805"/>
              <a:chOff x="2019131" y="1974314"/>
              <a:chExt cx="2402326" cy="130805"/>
            </a:xfrm>
          </p:grpSpPr>
          <p:sp>
            <p:nvSpPr>
              <p:cNvPr id="25" name="Rectángulo 24"/>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32" name="Conector recto 31"/>
              <p:cNvCxnSpPr>
                <a:stCxn id="22" idx="3"/>
                <a:endCxn id="25"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40" name="Conector recto 39"/>
              <p:cNvCxnSpPr>
                <a:stCxn id="25" idx="3"/>
                <a:endCxn id="35" idx="1"/>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cxnSp>
          <p:nvCxnSpPr>
            <p:cNvPr id="42" name="Conector recto 41"/>
            <p:cNvCxnSpPr>
              <a:stCxn id="24" idx="3"/>
              <a:endCxn id="36" idx="1"/>
            </p:cNvCxnSpPr>
            <p:nvPr/>
          </p:nvCxnSpPr>
          <p:spPr>
            <a:xfrm flipV="1">
              <a:off x="3616246" y="2318425"/>
              <a:ext cx="743496" cy="253045"/>
            </a:xfrm>
            <a:prstGeom prst="line">
              <a:avLst/>
            </a:prstGeom>
          </p:spPr>
          <p:style>
            <a:lnRef idx="2">
              <a:schemeClr val="dk1"/>
            </a:lnRef>
            <a:fillRef idx="0">
              <a:schemeClr val="dk1"/>
            </a:fillRef>
            <a:effectRef idx="1">
              <a:schemeClr val="dk1"/>
            </a:effectRef>
            <a:fontRef idx="minor">
              <a:schemeClr val="tx1"/>
            </a:fontRef>
          </p:style>
        </p:cxnSp>
        <p:cxnSp>
          <p:nvCxnSpPr>
            <p:cNvPr id="44" name="Conector recto 43"/>
            <p:cNvCxnSpPr>
              <a:stCxn id="24" idx="3"/>
              <a:endCxn id="38" idx="1"/>
            </p:cNvCxnSpPr>
            <p:nvPr/>
          </p:nvCxnSpPr>
          <p:spPr>
            <a:xfrm>
              <a:off x="3616246" y="2571470"/>
              <a:ext cx="719765" cy="210434"/>
            </a:xfrm>
            <a:prstGeom prst="line">
              <a:avLst/>
            </a:prstGeom>
          </p:spPr>
          <p:style>
            <a:lnRef idx="2">
              <a:schemeClr val="dk1"/>
            </a:lnRef>
            <a:fillRef idx="0">
              <a:schemeClr val="dk1"/>
            </a:fillRef>
            <a:effectRef idx="1">
              <a:schemeClr val="dk1"/>
            </a:effectRef>
            <a:fontRef idx="minor">
              <a:schemeClr val="tx1"/>
            </a:fontRef>
          </p:style>
        </p:cxnSp>
        <p:cxnSp>
          <p:nvCxnSpPr>
            <p:cNvPr id="46" name="Conector recto 45"/>
            <p:cNvCxnSpPr>
              <a:stCxn id="26" idx="3"/>
              <a:endCxn id="37" idx="1"/>
            </p:cNvCxnSpPr>
            <p:nvPr/>
          </p:nvCxnSpPr>
          <p:spPr>
            <a:xfrm>
              <a:off x="3212327" y="3097968"/>
              <a:ext cx="1099907" cy="21791"/>
            </a:xfrm>
            <a:prstGeom prst="line">
              <a:avLst/>
            </a:prstGeom>
          </p:spPr>
          <p:style>
            <a:lnRef idx="2">
              <a:schemeClr val="dk1"/>
            </a:lnRef>
            <a:fillRef idx="0">
              <a:schemeClr val="dk1"/>
            </a:fillRef>
            <a:effectRef idx="1">
              <a:schemeClr val="dk1"/>
            </a:effectRef>
            <a:fontRef idx="minor">
              <a:schemeClr val="tx1"/>
            </a:fontRef>
          </p:style>
        </p:cxnSp>
        <p:grpSp>
          <p:nvGrpSpPr>
            <p:cNvPr id="65" name="Grupo 64"/>
            <p:cNvGrpSpPr/>
            <p:nvPr/>
          </p:nvGrpSpPr>
          <p:grpSpPr>
            <a:xfrm>
              <a:off x="5550542" y="1982641"/>
              <a:ext cx="2402326" cy="130805"/>
              <a:chOff x="2019131" y="1974314"/>
              <a:chExt cx="2402326" cy="130805"/>
            </a:xfrm>
          </p:grpSpPr>
          <p:sp>
            <p:nvSpPr>
              <p:cNvPr id="66" name="Rectángulo 65"/>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67" name="Conector recto 66"/>
              <p:cNvCxnSpPr>
                <a:endCxn id="66"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68" name="Conector recto 67"/>
              <p:cNvCxnSpPr>
                <a:stCxn id="66"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69" name="Grupo 68"/>
            <p:cNvGrpSpPr/>
            <p:nvPr/>
          </p:nvGrpSpPr>
          <p:grpSpPr>
            <a:xfrm>
              <a:off x="5544484" y="2254322"/>
              <a:ext cx="2402326" cy="130805"/>
              <a:chOff x="2019131" y="1974314"/>
              <a:chExt cx="2402326" cy="130805"/>
            </a:xfrm>
          </p:grpSpPr>
          <p:sp>
            <p:nvSpPr>
              <p:cNvPr id="70" name="Rectángulo 69"/>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1" name="Conector recto 70"/>
              <p:cNvCxnSpPr>
                <a:endCxn id="70"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72" name="Conector recto 71"/>
              <p:cNvCxnSpPr>
                <a:stCxn id="70"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73" name="Grupo 72"/>
            <p:cNvGrpSpPr/>
            <p:nvPr/>
          </p:nvGrpSpPr>
          <p:grpSpPr>
            <a:xfrm>
              <a:off x="5550542" y="2730454"/>
              <a:ext cx="2402326" cy="130805"/>
              <a:chOff x="2019131" y="1974314"/>
              <a:chExt cx="2402326" cy="130805"/>
            </a:xfrm>
          </p:grpSpPr>
          <p:sp>
            <p:nvSpPr>
              <p:cNvPr id="74" name="Rectángulo 73"/>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5" name="Conector recto 74"/>
              <p:cNvCxnSpPr>
                <a:endCxn id="74"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76" name="Conector recto 75"/>
              <p:cNvCxnSpPr>
                <a:stCxn id="74"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77" name="Grupo 76"/>
            <p:cNvGrpSpPr/>
            <p:nvPr/>
          </p:nvGrpSpPr>
          <p:grpSpPr>
            <a:xfrm>
              <a:off x="5556790" y="3032565"/>
              <a:ext cx="2402326" cy="130805"/>
              <a:chOff x="2019131" y="1974314"/>
              <a:chExt cx="2402326" cy="130805"/>
            </a:xfrm>
          </p:grpSpPr>
          <p:sp>
            <p:nvSpPr>
              <p:cNvPr id="78" name="Rectángulo 77"/>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9" name="Conector recto 78"/>
              <p:cNvCxnSpPr>
                <a:endCxn id="78"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80" name="Conector recto 79"/>
              <p:cNvCxnSpPr>
                <a:stCxn id="78"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sp>
          <p:nvSpPr>
            <p:cNvPr id="86" name="Rectángulo 85"/>
            <p:cNvSpPr/>
            <p:nvPr/>
          </p:nvSpPr>
          <p:spPr>
            <a:xfrm>
              <a:off x="6173935" y="2444403"/>
              <a:ext cx="984366"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ComerPastel</a:t>
              </a:r>
              <a:endParaRPr lang="es-ES" sz="1000" dirty="0">
                <a:solidFill>
                  <a:schemeClr val="bg1"/>
                </a:solidFill>
              </a:endParaRPr>
            </a:p>
          </p:txBody>
        </p:sp>
        <p:sp>
          <p:nvSpPr>
            <p:cNvPr id="87" name="Rectángulo 86"/>
            <p:cNvSpPr/>
            <p:nvPr/>
          </p:nvSpPr>
          <p:spPr>
            <a:xfrm>
              <a:off x="6156435" y="1657429"/>
              <a:ext cx="1055399"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CocinarPastel</a:t>
              </a:r>
              <a:endParaRPr lang="es-ES" sz="1000" dirty="0">
                <a:solidFill>
                  <a:schemeClr val="bg1"/>
                </a:solidFill>
              </a:endParaRPr>
            </a:p>
          </p:txBody>
        </p:sp>
        <p:sp>
          <p:nvSpPr>
            <p:cNvPr id="90" name="CuadroTexto 89"/>
            <p:cNvSpPr txBox="1"/>
            <p:nvPr/>
          </p:nvSpPr>
          <p:spPr>
            <a:xfrm>
              <a:off x="7974647" y="1935577"/>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91" name="CuadroTexto 90"/>
            <p:cNvSpPr txBox="1"/>
            <p:nvPr/>
          </p:nvSpPr>
          <p:spPr>
            <a:xfrm>
              <a:off x="7952868" y="2208205"/>
              <a:ext cx="1183337" cy="261610"/>
            </a:xfrm>
            <a:prstGeom prst="rect">
              <a:avLst/>
            </a:prstGeom>
            <a:noFill/>
          </p:spPr>
          <p:txBody>
            <a:bodyPr wrap="none" rtlCol="0">
              <a:spAutoFit/>
            </a:bodyPr>
            <a:lstStyle/>
            <a:p>
              <a:r>
                <a:rPr lang="es-ES" sz="1100" dirty="0">
                  <a:solidFill>
                    <a:schemeClr val="bg1"/>
                  </a:solidFill>
                </a:rPr>
                <a:t>¬ </a:t>
              </a:r>
              <a:r>
                <a:rPr lang="es-ES" sz="1100" dirty="0" smtClean="0">
                  <a:solidFill>
                    <a:schemeClr val="bg1"/>
                  </a:solidFill>
                </a:rPr>
                <a:t>Tener(Pastel)</a:t>
              </a:r>
              <a:endParaRPr lang="es-ES" sz="1100" dirty="0">
                <a:solidFill>
                  <a:schemeClr val="bg1"/>
                </a:solidFill>
              </a:endParaRPr>
            </a:p>
          </p:txBody>
        </p:sp>
        <p:sp>
          <p:nvSpPr>
            <p:cNvPr id="92" name="CuadroTexto 91"/>
            <p:cNvSpPr txBox="1"/>
            <p:nvPr/>
          </p:nvSpPr>
          <p:spPr>
            <a:xfrm>
              <a:off x="7897604" y="2972300"/>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93" name="CuadroTexto 92"/>
            <p:cNvSpPr txBox="1"/>
            <p:nvPr/>
          </p:nvSpPr>
          <p:spPr>
            <a:xfrm>
              <a:off x="7953063" y="2675177"/>
              <a:ext cx="1249060" cy="261610"/>
            </a:xfrm>
            <a:prstGeom prst="rect">
              <a:avLst/>
            </a:prstGeom>
            <a:noFill/>
          </p:spPr>
          <p:txBody>
            <a:bodyPr wrap="none" rtlCol="0">
              <a:spAutoFit/>
            </a:bodyPr>
            <a:lstStyle/>
            <a:p>
              <a:r>
                <a:rPr lang="es-ES" sz="1100" dirty="0" smtClean="0">
                  <a:solidFill>
                    <a:schemeClr val="bg1"/>
                  </a:solidFill>
                </a:rPr>
                <a:t>Comido(Pastel)</a:t>
              </a:r>
              <a:endParaRPr lang="es-ES" sz="1100" dirty="0">
                <a:solidFill>
                  <a:schemeClr val="bg1"/>
                </a:solidFill>
              </a:endParaRPr>
            </a:p>
          </p:txBody>
        </p:sp>
        <p:sp>
          <p:nvSpPr>
            <p:cNvPr id="105" name="Arco 104"/>
            <p:cNvSpPr/>
            <p:nvPr/>
          </p:nvSpPr>
          <p:spPr>
            <a:xfrm rot="16200000">
              <a:off x="4024797" y="2272342"/>
              <a:ext cx="724375" cy="289229"/>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6" name="Arco 105"/>
            <p:cNvSpPr/>
            <p:nvPr/>
          </p:nvSpPr>
          <p:spPr>
            <a:xfrm rot="5400000">
              <a:off x="3028268" y="2167487"/>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7" name="Arco 106"/>
            <p:cNvSpPr/>
            <p:nvPr/>
          </p:nvSpPr>
          <p:spPr>
            <a:xfrm rot="5400000">
              <a:off x="3036283" y="2805043"/>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9" name="Arco 108"/>
            <p:cNvSpPr/>
            <p:nvPr/>
          </p:nvSpPr>
          <p:spPr>
            <a:xfrm rot="16200000">
              <a:off x="4235440" y="2895597"/>
              <a:ext cx="314514" cy="12792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0" name="Arco 109"/>
            <p:cNvSpPr/>
            <p:nvPr/>
          </p:nvSpPr>
          <p:spPr>
            <a:xfrm rot="5400000">
              <a:off x="5202614" y="2599951"/>
              <a:ext cx="724375" cy="289229"/>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1" name="Arco 110"/>
            <p:cNvSpPr/>
            <p:nvPr/>
          </p:nvSpPr>
          <p:spPr>
            <a:xfrm rot="5400000">
              <a:off x="6751393" y="2025535"/>
              <a:ext cx="533797" cy="280016"/>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2" name="Arco 111"/>
            <p:cNvSpPr/>
            <p:nvPr/>
          </p:nvSpPr>
          <p:spPr>
            <a:xfrm rot="5400000">
              <a:off x="6664957" y="2119494"/>
              <a:ext cx="255280" cy="141275"/>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4" name="Arco 113"/>
            <p:cNvSpPr/>
            <p:nvPr/>
          </p:nvSpPr>
          <p:spPr>
            <a:xfrm rot="5400000">
              <a:off x="6658756" y="2876773"/>
              <a:ext cx="255280" cy="141275"/>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5" name="Arco 114"/>
            <p:cNvSpPr/>
            <p:nvPr/>
          </p:nvSpPr>
          <p:spPr>
            <a:xfrm rot="16200000">
              <a:off x="6362055" y="2162623"/>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6" name="Arco 115"/>
            <p:cNvSpPr/>
            <p:nvPr/>
          </p:nvSpPr>
          <p:spPr>
            <a:xfrm rot="16200000">
              <a:off x="6371401" y="2784356"/>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cxnSp>
          <p:nvCxnSpPr>
            <p:cNvPr id="118" name="Conector recto 117"/>
            <p:cNvCxnSpPr>
              <a:stCxn id="36" idx="3"/>
              <a:endCxn id="87" idx="1"/>
            </p:cNvCxnSpPr>
            <p:nvPr/>
          </p:nvCxnSpPr>
          <p:spPr>
            <a:xfrm flipV="1">
              <a:off x="5543079" y="1761889"/>
              <a:ext cx="613356" cy="556536"/>
            </a:xfrm>
            <a:prstGeom prst="line">
              <a:avLst/>
            </a:prstGeom>
          </p:spPr>
          <p:style>
            <a:lnRef idx="2">
              <a:schemeClr val="dk1"/>
            </a:lnRef>
            <a:fillRef idx="0">
              <a:schemeClr val="dk1"/>
            </a:fillRef>
            <a:effectRef idx="1">
              <a:schemeClr val="dk1"/>
            </a:effectRef>
            <a:fontRef idx="minor">
              <a:schemeClr val="tx1"/>
            </a:fontRef>
          </p:style>
        </p:cxnSp>
        <p:cxnSp>
          <p:nvCxnSpPr>
            <p:cNvPr id="120" name="Conector recto 119"/>
            <p:cNvCxnSpPr>
              <a:stCxn id="108" idx="0"/>
              <a:endCxn id="86" idx="1"/>
            </p:cNvCxnSpPr>
            <p:nvPr/>
          </p:nvCxnSpPr>
          <p:spPr>
            <a:xfrm>
              <a:off x="5457385" y="2037786"/>
              <a:ext cx="716550" cy="511077"/>
            </a:xfrm>
            <a:prstGeom prst="line">
              <a:avLst/>
            </a:prstGeom>
          </p:spPr>
          <p:style>
            <a:lnRef idx="2">
              <a:schemeClr val="dk1"/>
            </a:lnRef>
            <a:fillRef idx="0">
              <a:schemeClr val="dk1"/>
            </a:fillRef>
            <a:effectRef idx="1">
              <a:schemeClr val="dk1"/>
            </a:effectRef>
            <a:fontRef idx="minor">
              <a:schemeClr val="tx1"/>
            </a:fontRef>
          </p:style>
        </p:cxnSp>
        <p:cxnSp>
          <p:nvCxnSpPr>
            <p:cNvPr id="122" name="Conector recto 121"/>
            <p:cNvCxnSpPr>
              <a:stCxn id="86" idx="3"/>
              <a:endCxn id="91" idx="1"/>
            </p:cNvCxnSpPr>
            <p:nvPr/>
          </p:nvCxnSpPr>
          <p:spPr>
            <a:xfrm flipV="1">
              <a:off x="7158301" y="2339010"/>
              <a:ext cx="794567" cy="209853"/>
            </a:xfrm>
            <a:prstGeom prst="line">
              <a:avLst/>
            </a:prstGeom>
          </p:spPr>
          <p:style>
            <a:lnRef idx="2">
              <a:schemeClr val="dk1"/>
            </a:lnRef>
            <a:fillRef idx="0">
              <a:schemeClr val="dk1"/>
            </a:fillRef>
            <a:effectRef idx="1">
              <a:schemeClr val="dk1"/>
            </a:effectRef>
            <a:fontRef idx="minor">
              <a:schemeClr val="tx1"/>
            </a:fontRef>
          </p:style>
        </p:cxnSp>
        <p:cxnSp>
          <p:nvCxnSpPr>
            <p:cNvPr id="124" name="Conector recto 123"/>
            <p:cNvCxnSpPr>
              <a:stCxn id="86" idx="3"/>
              <a:endCxn id="93" idx="1"/>
            </p:cNvCxnSpPr>
            <p:nvPr/>
          </p:nvCxnSpPr>
          <p:spPr>
            <a:xfrm>
              <a:off x="7158301" y="2548863"/>
              <a:ext cx="794762" cy="257119"/>
            </a:xfrm>
            <a:prstGeom prst="line">
              <a:avLst/>
            </a:prstGeom>
          </p:spPr>
          <p:style>
            <a:lnRef idx="2">
              <a:schemeClr val="dk1"/>
            </a:lnRef>
            <a:fillRef idx="0">
              <a:schemeClr val="dk1"/>
            </a:fillRef>
            <a:effectRef idx="1">
              <a:schemeClr val="dk1"/>
            </a:effectRef>
            <a:fontRef idx="minor">
              <a:schemeClr val="tx1"/>
            </a:fontRef>
          </p:style>
        </p:cxnSp>
        <p:cxnSp>
          <p:nvCxnSpPr>
            <p:cNvPr id="126" name="Conector recto 125"/>
            <p:cNvCxnSpPr>
              <a:stCxn id="87" idx="3"/>
              <a:endCxn id="90" idx="1"/>
            </p:cNvCxnSpPr>
            <p:nvPr/>
          </p:nvCxnSpPr>
          <p:spPr>
            <a:xfrm>
              <a:off x="7211834" y="1761889"/>
              <a:ext cx="762813" cy="304493"/>
            </a:xfrm>
            <a:prstGeom prst="line">
              <a:avLst/>
            </a:prstGeom>
          </p:spPr>
          <p:style>
            <a:lnRef idx="2">
              <a:schemeClr val="dk1"/>
            </a:lnRef>
            <a:fillRef idx="0">
              <a:schemeClr val="dk1"/>
            </a:fillRef>
            <a:effectRef idx="1">
              <a:schemeClr val="dk1"/>
            </a:effectRef>
            <a:fontRef idx="minor">
              <a:schemeClr val="tx1"/>
            </a:fontRef>
          </p:style>
        </p:cxnSp>
        <p:sp>
          <p:nvSpPr>
            <p:cNvPr id="108" name="Arco 107"/>
            <p:cNvSpPr/>
            <p:nvPr/>
          </p:nvSpPr>
          <p:spPr>
            <a:xfrm rot="5400000">
              <a:off x="5299171" y="2131064"/>
              <a:ext cx="314514" cy="12792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cxnSp>
          <p:nvCxnSpPr>
            <p:cNvPr id="132" name="Conector recto 131"/>
            <p:cNvCxnSpPr/>
            <p:nvPr/>
          </p:nvCxnSpPr>
          <p:spPr>
            <a:xfrm>
              <a:off x="2472856"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5" name="Conector recto 134"/>
            <p:cNvCxnSpPr/>
            <p:nvPr/>
          </p:nvCxnSpPr>
          <p:spPr>
            <a:xfrm>
              <a:off x="3983604"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6" name="Conector recto 135"/>
            <p:cNvCxnSpPr/>
            <p:nvPr/>
          </p:nvCxnSpPr>
          <p:spPr>
            <a:xfrm>
              <a:off x="5812404"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7" name="Conector recto 136"/>
            <p:cNvCxnSpPr/>
            <p:nvPr/>
          </p:nvCxnSpPr>
          <p:spPr>
            <a:xfrm>
              <a:off x="7561691" y="1478943"/>
              <a:ext cx="0" cy="1771621"/>
            </a:xfrm>
            <a:prstGeom prst="line">
              <a:avLst/>
            </a:prstGeom>
          </p:spPr>
          <p:style>
            <a:lnRef idx="1">
              <a:schemeClr val="dk1"/>
            </a:lnRef>
            <a:fillRef idx="0">
              <a:schemeClr val="dk1"/>
            </a:fillRef>
            <a:effectRef idx="0">
              <a:schemeClr val="dk1"/>
            </a:effectRef>
            <a:fontRef idx="minor">
              <a:schemeClr val="tx1"/>
            </a:fontRef>
          </p:style>
        </p:cxnSp>
      </p:grpSp>
      <p:pic>
        <p:nvPicPr>
          <p:cNvPr id="8" name="D3.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82400" y="0"/>
            <a:ext cx="609600" cy="609600"/>
          </a:xfrm>
          <a:prstGeom prst="rect">
            <a:avLst/>
          </a:prstGeom>
        </p:spPr>
      </p:pic>
      <p:pic>
        <p:nvPicPr>
          <p:cNvPr id="9" name="D3.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582400" y="789833"/>
            <a:ext cx="609600" cy="609600"/>
          </a:xfrm>
          <a:prstGeom prst="rect">
            <a:avLst/>
          </a:prstGeom>
        </p:spPr>
      </p:pic>
    </p:spTree>
    <p:extLst>
      <p:ext uri="{BB962C8B-B14F-4D97-AF65-F5344CB8AC3E}">
        <p14:creationId xmlns:p14="http://schemas.microsoft.com/office/powerpoint/2010/main" val="440172016"/>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15821" fill="hold"/>
                                        <p:tgtEl>
                                          <p:spTgt spid="8"/>
                                        </p:tgtEl>
                                      </p:cBhvr>
                                    </p:cmd>
                                  </p:childTnLst>
                                </p:cTn>
                              </p:par>
                            </p:childTnLst>
                          </p:cTn>
                        </p:par>
                        <p:par>
                          <p:cTn id="7" fill="hold">
                            <p:stCondLst>
                              <p:cond delay="16821"/>
                            </p:stCondLst>
                            <p:childTnLst>
                              <p:par>
                                <p:cTn id="8" presetID="1" presetClass="mediacall" presetSubtype="0" fill="hold" nodeType="afterEffect">
                                  <p:stCondLst>
                                    <p:cond delay="0"/>
                                  </p:stCondLst>
                                  <p:childTnLst>
                                    <p:cmd type="call" cmd="playFrom(0.0)">
                                      <p:cBhvr>
                                        <p:cTn id="9" dur="2372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0" fill="remove" display="0">
                  <p:stCondLst>
                    <p:cond delay="indefinite"/>
                  </p:stCondLst>
                  <p:endCondLst>
                    <p:cond evt="onStopAudio" delay="0">
                      <p:tgtEl>
                        <p:sldTgt/>
                      </p:tgtEl>
                    </p:cond>
                  </p:endCondLst>
                </p:cTn>
                <p:tgtEl>
                  <p:spTgt spid="8"/>
                </p:tgtEl>
              </p:cMediaNode>
            </p:audio>
            <p:audio>
              <p:cMediaNode vol="80000" showWhenStopped="0">
                <p:cTn id="11" fill="remove"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145111"/>
            <a:ext cx="8936867" cy="1507067"/>
          </a:xfrm>
        </p:spPr>
        <p:txBody>
          <a:bodyPr>
            <a:normAutofit/>
          </a:bodyPr>
          <a:lstStyle/>
          <a:p>
            <a:r>
              <a:rPr lang="es-ES" sz="3200" dirty="0" smtClean="0"/>
              <a:t>GRAFOS DE PLANIFICACIÓN</a:t>
            </a:r>
            <a:endParaRPr lang="es-ES" sz="3200" dirty="0"/>
          </a:p>
        </p:txBody>
      </p:sp>
      <p:sp>
        <p:nvSpPr>
          <p:cNvPr id="3" name="Marcador de contenido 2"/>
          <p:cNvSpPr>
            <a:spLocks noGrp="1"/>
          </p:cNvSpPr>
          <p:nvPr>
            <p:ph idx="1"/>
          </p:nvPr>
        </p:nvSpPr>
        <p:spPr>
          <a:xfrm>
            <a:off x="684212" y="3403158"/>
            <a:ext cx="8534400" cy="2845979"/>
          </a:xfrm>
        </p:spPr>
        <p:txBody>
          <a:bodyPr/>
          <a:lstStyle/>
          <a:p>
            <a:pPr algn="just"/>
            <a:r>
              <a:rPr lang="es-ES" dirty="0" smtClean="0">
                <a:solidFill>
                  <a:sysClr val="windowText" lastClr="000000"/>
                </a:solidFill>
              </a:rPr>
              <a:t>Los rectángulos indican acciones.</a:t>
            </a:r>
          </a:p>
          <a:p>
            <a:pPr algn="just"/>
            <a:r>
              <a:rPr lang="es-ES" dirty="0" smtClean="0">
                <a:solidFill>
                  <a:sysClr val="windowText" lastClr="000000"/>
                </a:solidFill>
              </a:rPr>
              <a:t>Los cuadrados pequeños indican acciones persistentes</a:t>
            </a:r>
          </a:p>
          <a:p>
            <a:pPr algn="just"/>
            <a:r>
              <a:rPr lang="es-ES" dirty="0" smtClean="0">
                <a:solidFill>
                  <a:sysClr val="windowText" lastClr="000000"/>
                </a:solidFill>
              </a:rPr>
              <a:t>Las líneas rectas indican precondiciones y efectos</a:t>
            </a:r>
          </a:p>
          <a:p>
            <a:pPr algn="just"/>
            <a:r>
              <a:rPr lang="es-ES" dirty="0" smtClean="0">
                <a:solidFill>
                  <a:sysClr val="windowText" lastClr="000000"/>
                </a:solidFill>
              </a:rPr>
              <a:t>Las curvas grises indican exclusión mutua</a:t>
            </a:r>
            <a:endParaRPr lang="es-ES" dirty="0">
              <a:solidFill>
                <a:sysClr val="windowText" lastClr="000000"/>
              </a:solidFill>
            </a:endParaRPr>
          </a:p>
        </p:txBody>
      </p:sp>
      <p:grpSp>
        <p:nvGrpSpPr>
          <p:cNvPr id="138" name="Grupo 137"/>
          <p:cNvGrpSpPr/>
          <p:nvPr/>
        </p:nvGrpSpPr>
        <p:grpSpPr>
          <a:xfrm>
            <a:off x="822168" y="1399433"/>
            <a:ext cx="8409456" cy="1771621"/>
            <a:chOff x="822168" y="1478943"/>
            <a:chExt cx="8409456" cy="1771621"/>
          </a:xfrm>
        </p:grpSpPr>
        <p:sp>
          <p:nvSpPr>
            <p:cNvPr id="22" name="CuadroTexto 21"/>
            <p:cNvSpPr txBox="1"/>
            <p:nvPr/>
          </p:nvSpPr>
          <p:spPr>
            <a:xfrm>
              <a:off x="959225" y="1908912"/>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23" name="CuadroTexto 22"/>
            <p:cNvSpPr txBox="1"/>
            <p:nvPr/>
          </p:nvSpPr>
          <p:spPr>
            <a:xfrm>
              <a:off x="822168" y="2967163"/>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24" name="Rectángulo 23"/>
            <p:cNvSpPr/>
            <p:nvPr/>
          </p:nvSpPr>
          <p:spPr>
            <a:xfrm>
              <a:off x="2631880" y="2467010"/>
              <a:ext cx="984366"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ComerPastel</a:t>
              </a:r>
              <a:endParaRPr lang="es-ES" sz="1000" dirty="0">
                <a:solidFill>
                  <a:schemeClr val="bg1"/>
                </a:solidFill>
              </a:endParaRPr>
            </a:p>
          </p:txBody>
        </p:sp>
        <p:sp>
          <p:nvSpPr>
            <p:cNvPr id="26" name="Rectángulo 25"/>
            <p:cNvSpPr/>
            <p:nvPr/>
          </p:nvSpPr>
          <p:spPr>
            <a:xfrm>
              <a:off x="3069203" y="3032565"/>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8" name="Conector recto 27"/>
            <p:cNvCxnSpPr>
              <a:stCxn id="22" idx="3"/>
              <a:endCxn id="24" idx="1"/>
            </p:cNvCxnSpPr>
            <p:nvPr/>
          </p:nvCxnSpPr>
          <p:spPr>
            <a:xfrm>
              <a:off x="2019131" y="2039717"/>
              <a:ext cx="612749" cy="531753"/>
            </a:xfrm>
            <a:prstGeom prst="line">
              <a:avLst/>
            </a:prstGeom>
            <a:ln/>
          </p:spPr>
          <p:style>
            <a:lnRef idx="2">
              <a:schemeClr val="dk1"/>
            </a:lnRef>
            <a:fillRef idx="0">
              <a:schemeClr val="dk1"/>
            </a:fillRef>
            <a:effectRef idx="1">
              <a:schemeClr val="dk1"/>
            </a:effectRef>
            <a:fontRef idx="minor">
              <a:schemeClr val="tx1"/>
            </a:fontRef>
          </p:style>
        </p:cxnSp>
        <p:cxnSp>
          <p:nvCxnSpPr>
            <p:cNvPr id="30" name="Conector recto 29"/>
            <p:cNvCxnSpPr>
              <a:stCxn id="23" idx="3"/>
              <a:endCxn id="24" idx="1"/>
            </p:cNvCxnSpPr>
            <p:nvPr/>
          </p:nvCxnSpPr>
          <p:spPr>
            <a:xfrm flipV="1">
              <a:off x="2156188" y="2571470"/>
              <a:ext cx="475692" cy="526498"/>
            </a:xfrm>
            <a:prstGeom prst="line">
              <a:avLst/>
            </a:prstGeom>
            <a:ln/>
          </p:spPr>
          <p:style>
            <a:lnRef idx="2">
              <a:schemeClr val="dk1"/>
            </a:lnRef>
            <a:fillRef idx="0">
              <a:schemeClr val="dk1"/>
            </a:fillRef>
            <a:effectRef idx="1">
              <a:schemeClr val="dk1"/>
            </a:effectRef>
            <a:fontRef idx="minor">
              <a:schemeClr val="tx1"/>
            </a:fontRef>
          </p:style>
        </p:cxnSp>
        <p:cxnSp>
          <p:nvCxnSpPr>
            <p:cNvPr id="34" name="Conector recto 33"/>
            <p:cNvCxnSpPr>
              <a:stCxn id="23" idx="3"/>
              <a:endCxn id="26" idx="1"/>
            </p:cNvCxnSpPr>
            <p:nvPr/>
          </p:nvCxnSpPr>
          <p:spPr>
            <a:xfrm>
              <a:off x="2156188" y="3097968"/>
              <a:ext cx="913015" cy="0"/>
            </a:xfrm>
            <a:prstGeom prst="line">
              <a:avLst/>
            </a:prstGeom>
          </p:spPr>
          <p:style>
            <a:lnRef idx="2">
              <a:schemeClr val="dk1"/>
            </a:lnRef>
            <a:fillRef idx="0">
              <a:schemeClr val="dk1"/>
            </a:fillRef>
            <a:effectRef idx="1">
              <a:schemeClr val="dk1"/>
            </a:effectRef>
            <a:fontRef idx="minor">
              <a:schemeClr val="tx1"/>
            </a:fontRef>
          </p:style>
        </p:cxnSp>
        <p:sp>
          <p:nvSpPr>
            <p:cNvPr id="35" name="CuadroTexto 34"/>
            <p:cNvSpPr txBox="1"/>
            <p:nvPr/>
          </p:nvSpPr>
          <p:spPr>
            <a:xfrm>
              <a:off x="4421457" y="1925566"/>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36" name="CuadroTexto 35"/>
            <p:cNvSpPr txBox="1"/>
            <p:nvPr/>
          </p:nvSpPr>
          <p:spPr>
            <a:xfrm>
              <a:off x="4359742" y="2187620"/>
              <a:ext cx="1183337" cy="261610"/>
            </a:xfrm>
            <a:prstGeom prst="rect">
              <a:avLst/>
            </a:prstGeom>
            <a:noFill/>
          </p:spPr>
          <p:txBody>
            <a:bodyPr wrap="none" rtlCol="0">
              <a:spAutoFit/>
            </a:bodyPr>
            <a:lstStyle/>
            <a:p>
              <a:r>
                <a:rPr lang="es-ES" sz="1100" dirty="0">
                  <a:solidFill>
                    <a:schemeClr val="bg1"/>
                  </a:solidFill>
                </a:rPr>
                <a:t>¬ </a:t>
              </a:r>
              <a:r>
                <a:rPr lang="es-ES" sz="1100" dirty="0" smtClean="0">
                  <a:solidFill>
                    <a:schemeClr val="bg1"/>
                  </a:solidFill>
                </a:rPr>
                <a:t>Tener(Pastel)</a:t>
              </a:r>
              <a:endParaRPr lang="es-ES" sz="1100" dirty="0">
                <a:solidFill>
                  <a:schemeClr val="bg1"/>
                </a:solidFill>
              </a:endParaRPr>
            </a:p>
          </p:txBody>
        </p:sp>
        <p:sp>
          <p:nvSpPr>
            <p:cNvPr id="37" name="CuadroTexto 36"/>
            <p:cNvSpPr txBox="1"/>
            <p:nvPr/>
          </p:nvSpPr>
          <p:spPr>
            <a:xfrm>
              <a:off x="4312234" y="2988954"/>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38" name="CuadroTexto 37"/>
            <p:cNvSpPr txBox="1"/>
            <p:nvPr/>
          </p:nvSpPr>
          <p:spPr>
            <a:xfrm>
              <a:off x="4336011" y="2651099"/>
              <a:ext cx="1249060" cy="261610"/>
            </a:xfrm>
            <a:prstGeom prst="rect">
              <a:avLst/>
            </a:prstGeom>
            <a:noFill/>
          </p:spPr>
          <p:txBody>
            <a:bodyPr wrap="none" rtlCol="0">
              <a:spAutoFit/>
            </a:bodyPr>
            <a:lstStyle/>
            <a:p>
              <a:r>
                <a:rPr lang="es-ES" sz="1100" dirty="0" smtClean="0">
                  <a:solidFill>
                    <a:schemeClr val="bg1"/>
                  </a:solidFill>
                </a:rPr>
                <a:t>Comido(Pastel)</a:t>
              </a:r>
              <a:endParaRPr lang="es-ES" sz="1100" dirty="0">
                <a:solidFill>
                  <a:schemeClr val="bg1"/>
                </a:solidFill>
              </a:endParaRPr>
            </a:p>
          </p:txBody>
        </p:sp>
        <p:grpSp>
          <p:nvGrpSpPr>
            <p:cNvPr id="64" name="Grupo 63"/>
            <p:cNvGrpSpPr/>
            <p:nvPr/>
          </p:nvGrpSpPr>
          <p:grpSpPr>
            <a:xfrm>
              <a:off x="2019131" y="1974314"/>
              <a:ext cx="2402326" cy="130805"/>
              <a:chOff x="2019131" y="1974314"/>
              <a:chExt cx="2402326" cy="130805"/>
            </a:xfrm>
          </p:grpSpPr>
          <p:sp>
            <p:nvSpPr>
              <p:cNvPr id="25" name="Rectángulo 24"/>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32" name="Conector recto 31"/>
              <p:cNvCxnSpPr>
                <a:stCxn id="22" idx="3"/>
                <a:endCxn id="25"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40" name="Conector recto 39"/>
              <p:cNvCxnSpPr>
                <a:stCxn id="25" idx="3"/>
                <a:endCxn id="35" idx="1"/>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cxnSp>
          <p:nvCxnSpPr>
            <p:cNvPr id="42" name="Conector recto 41"/>
            <p:cNvCxnSpPr>
              <a:stCxn id="24" idx="3"/>
              <a:endCxn id="36" idx="1"/>
            </p:cNvCxnSpPr>
            <p:nvPr/>
          </p:nvCxnSpPr>
          <p:spPr>
            <a:xfrm flipV="1">
              <a:off x="3616246" y="2318425"/>
              <a:ext cx="743496" cy="253045"/>
            </a:xfrm>
            <a:prstGeom prst="line">
              <a:avLst/>
            </a:prstGeom>
          </p:spPr>
          <p:style>
            <a:lnRef idx="2">
              <a:schemeClr val="dk1"/>
            </a:lnRef>
            <a:fillRef idx="0">
              <a:schemeClr val="dk1"/>
            </a:fillRef>
            <a:effectRef idx="1">
              <a:schemeClr val="dk1"/>
            </a:effectRef>
            <a:fontRef idx="minor">
              <a:schemeClr val="tx1"/>
            </a:fontRef>
          </p:style>
        </p:cxnSp>
        <p:cxnSp>
          <p:nvCxnSpPr>
            <p:cNvPr id="44" name="Conector recto 43"/>
            <p:cNvCxnSpPr>
              <a:stCxn id="24" idx="3"/>
              <a:endCxn id="38" idx="1"/>
            </p:cNvCxnSpPr>
            <p:nvPr/>
          </p:nvCxnSpPr>
          <p:spPr>
            <a:xfrm>
              <a:off x="3616246" y="2571470"/>
              <a:ext cx="719765" cy="210434"/>
            </a:xfrm>
            <a:prstGeom prst="line">
              <a:avLst/>
            </a:prstGeom>
          </p:spPr>
          <p:style>
            <a:lnRef idx="2">
              <a:schemeClr val="dk1"/>
            </a:lnRef>
            <a:fillRef idx="0">
              <a:schemeClr val="dk1"/>
            </a:fillRef>
            <a:effectRef idx="1">
              <a:schemeClr val="dk1"/>
            </a:effectRef>
            <a:fontRef idx="minor">
              <a:schemeClr val="tx1"/>
            </a:fontRef>
          </p:style>
        </p:cxnSp>
        <p:cxnSp>
          <p:nvCxnSpPr>
            <p:cNvPr id="46" name="Conector recto 45"/>
            <p:cNvCxnSpPr>
              <a:stCxn id="26" idx="3"/>
              <a:endCxn id="37" idx="1"/>
            </p:cNvCxnSpPr>
            <p:nvPr/>
          </p:nvCxnSpPr>
          <p:spPr>
            <a:xfrm>
              <a:off x="3212327" y="3097968"/>
              <a:ext cx="1099907" cy="21791"/>
            </a:xfrm>
            <a:prstGeom prst="line">
              <a:avLst/>
            </a:prstGeom>
          </p:spPr>
          <p:style>
            <a:lnRef idx="2">
              <a:schemeClr val="dk1"/>
            </a:lnRef>
            <a:fillRef idx="0">
              <a:schemeClr val="dk1"/>
            </a:fillRef>
            <a:effectRef idx="1">
              <a:schemeClr val="dk1"/>
            </a:effectRef>
            <a:fontRef idx="minor">
              <a:schemeClr val="tx1"/>
            </a:fontRef>
          </p:style>
        </p:cxnSp>
        <p:grpSp>
          <p:nvGrpSpPr>
            <p:cNvPr id="65" name="Grupo 64"/>
            <p:cNvGrpSpPr/>
            <p:nvPr/>
          </p:nvGrpSpPr>
          <p:grpSpPr>
            <a:xfrm>
              <a:off x="5550542" y="1982641"/>
              <a:ext cx="2402326" cy="130805"/>
              <a:chOff x="2019131" y="1974314"/>
              <a:chExt cx="2402326" cy="130805"/>
            </a:xfrm>
          </p:grpSpPr>
          <p:sp>
            <p:nvSpPr>
              <p:cNvPr id="66" name="Rectángulo 65"/>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67" name="Conector recto 66"/>
              <p:cNvCxnSpPr>
                <a:endCxn id="66"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68" name="Conector recto 67"/>
              <p:cNvCxnSpPr>
                <a:stCxn id="66"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69" name="Grupo 68"/>
            <p:cNvGrpSpPr/>
            <p:nvPr/>
          </p:nvGrpSpPr>
          <p:grpSpPr>
            <a:xfrm>
              <a:off x="5544484" y="2254322"/>
              <a:ext cx="2402326" cy="130805"/>
              <a:chOff x="2019131" y="1974314"/>
              <a:chExt cx="2402326" cy="130805"/>
            </a:xfrm>
          </p:grpSpPr>
          <p:sp>
            <p:nvSpPr>
              <p:cNvPr id="70" name="Rectángulo 69"/>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1" name="Conector recto 70"/>
              <p:cNvCxnSpPr>
                <a:endCxn id="70"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72" name="Conector recto 71"/>
              <p:cNvCxnSpPr>
                <a:stCxn id="70"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73" name="Grupo 72"/>
            <p:cNvGrpSpPr/>
            <p:nvPr/>
          </p:nvGrpSpPr>
          <p:grpSpPr>
            <a:xfrm>
              <a:off x="5550542" y="2730454"/>
              <a:ext cx="2402326" cy="130805"/>
              <a:chOff x="2019131" y="1974314"/>
              <a:chExt cx="2402326" cy="130805"/>
            </a:xfrm>
          </p:grpSpPr>
          <p:sp>
            <p:nvSpPr>
              <p:cNvPr id="74" name="Rectángulo 73"/>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5" name="Conector recto 74"/>
              <p:cNvCxnSpPr>
                <a:endCxn id="74"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76" name="Conector recto 75"/>
              <p:cNvCxnSpPr>
                <a:stCxn id="74"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77" name="Grupo 76"/>
            <p:cNvGrpSpPr/>
            <p:nvPr/>
          </p:nvGrpSpPr>
          <p:grpSpPr>
            <a:xfrm>
              <a:off x="5556790" y="3032565"/>
              <a:ext cx="2402326" cy="130805"/>
              <a:chOff x="2019131" y="1974314"/>
              <a:chExt cx="2402326" cy="130805"/>
            </a:xfrm>
          </p:grpSpPr>
          <p:sp>
            <p:nvSpPr>
              <p:cNvPr id="78" name="Rectángulo 77"/>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9" name="Conector recto 78"/>
              <p:cNvCxnSpPr>
                <a:endCxn id="78"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80" name="Conector recto 79"/>
              <p:cNvCxnSpPr>
                <a:stCxn id="78"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sp>
          <p:nvSpPr>
            <p:cNvPr id="86" name="Rectángulo 85"/>
            <p:cNvSpPr/>
            <p:nvPr/>
          </p:nvSpPr>
          <p:spPr>
            <a:xfrm>
              <a:off x="6173935" y="2444403"/>
              <a:ext cx="984366"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ComerPastel</a:t>
              </a:r>
              <a:endParaRPr lang="es-ES" sz="1000" dirty="0">
                <a:solidFill>
                  <a:schemeClr val="bg1"/>
                </a:solidFill>
              </a:endParaRPr>
            </a:p>
          </p:txBody>
        </p:sp>
        <p:sp>
          <p:nvSpPr>
            <p:cNvPr id="87" name="Rectángulo 86"/>
            <p:cNvSpPr/>
            <p:nvPr/>
          </p:nvSpPr>
          <p:spPr>
            <a:xfrm>
              <a:off x="6156435" y="1657429"/>
              <a:ext cx="1055399"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CocinarPastel</a:t>
              </a:r>
              <a:endParaRPr lang="es-ES" sz="1000" dirty="0">
                <a:solidFill>
                  <a:schemeClr val="bg1"/>
                </a:solidFill>
              </a:endParaRPr>
            </a:p>
          </p:txBody>
        </p:sp>
        <p:sp>
          <p:nvSpPr>
            <p:cNvPr id="90" name="CuadroTexto 89"/>
            <p:cNvSpPr txBox="1"/>
            <p:nvPr/>
          </p:nvSpPr>
          <p:spPr>
            <a:xfrm>
              <a:off x="7974647" y="1935577"/>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91" name="CuadroTexto 90"/>
            <p:cNvSpPr txBox="1"/>
            <p:nvPr/>
          </p:nvSpPr>
          <p:spPr>
            <a:xfrm>
              <a:off x="7952868" y="2208205"/>
              <a:ext cx="1183337" cy="261610"/>
            </a:xfrm>
            <a:prstGeom prst="rect">
              <a:avLst/>
            </a:prstGeom>
            <a:noFill/>
          </p:spPr>
          <p:txBody>
            <a:bodyPr wrap="none" rtlCol="0">
              <a:spAutoFit/>
            </a:bodyPr>
            <a:lstStyle/>
            <a:p>
              <a:r>
                <a:rPr lang="es-ES" sz="1100" dirty="0">
                  <a:solidFill>
                    <a:schemeClr val="bg1"/>
                  </a:solidFill>
                </a:rPr>
                <a:t>¬ </a:t>
              </a:r>
              <a:r>
                <a:rPr lang="es-ES" sz="1100" dirty="0" smtClean="0">
                  <a:solidFill>
                    <a:schemeClr val="bg1"/>
                  </a:solidFill>
                </a:rPr>
                <a:t>Tener(Pastel)</a:t>
              </a:r>
              <a:endParaRPr lang="es-ES" sz="1100" dirty="0">
                <a:solidFill>
                  <a:schemeClr val="bg1"/>
                </a:solidFill>
              </a:endParaRPr>
            </a:p>
          </p:txBody>
        </p:sp>
        <p:sp>
          <p:nvSpPr>
            <p:cNvPr id="92" name="CuadroTexto 91"/>
            <p:cNvSpPr txBox="1"/>
            <p:nvPr/>
          </p:nvSpPr>
          <p:spPr>
            <a:xfrm>
              <a:off x="7897604" y="2972300"/>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93" name="CuadroTexto 92"/>
            <p:cNvSpPr txBox="1"/>
            <p:nvPr/>
          </p:nvSpPr>
          <p:spPr>
            <a:xfrm>
              <a:off x="7953063" y="2675177"/>
              <a:ext cx="1249060" cy="261610"/>
            </a:xfrm>
            <a:prstGeom prst="rect">
              <a:avLst/>
            </a:prstGeom>
            <a:noFill/>
          </p:spPr>
          <p:txBody>
            <a:bodyPr wrap="none" rtlCol="0">
              <a:spAutoFit/>
            </a:bodyPr>
            <a:lstStyle/>
            <a:p>
              <a:r>
                <a:rPr lang="es-ES" sz="1100" dirty="0" smtClean="0">
                  <a:solidFill>
                    <a:schemeClr val="bg1"/>
                  </a:solidFill>
                </a:rPr>
                <a:t>Comido(Pastel)</a:t>
              </a:r>
              <a:endParaRPr lang="es-ES" sz="1100" dirty="0">
                <a:solidFill>
                  <a:schemeClr val="bg1"/>
                </a:solidFill>
              </a:endParaRPr>
            </a:p>
          </p:txBody>
        </p:sp>
        <p:sp>
          <p:nvSpPr>
            <p:cNvPr id="105" name="Arco 104"/>
            <p:cNvSpPr/>
            <p:nvPr/>
          </p:nvSpPr>
          <p:spPr>
            <a:xfrm rot="16200000">
              <a:off x="4024797" y="2272342"/>
              <a:ext cx="724375" cy="289229"/>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6" name="Arco 105"/>
            <p:cNvSpPr/>
            <p:nvPr/>
          </p:nvSpPr>
          <p:spPr>
            <a:xfrm rot="5400000">
              <a:off x="3028268" y="2167487"/>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7" name="Arco 106"/>
            <p:cNvSpPr/>
            <p:nvPr/>
          </p:nvSpPr>
          <p:spPr>
            <a:xfrm rot="5400000">
              <a:off x="3036283" y="2805043"/>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9" name="Arco 108"/>
            <p:cNvSpPr/>
            <p:nvPr/>
          </p:nvSpPr>
          <p:spPr>
            <a:xfrm rot="16200000">
              <a:off x="4235440" y="2895597"/>
              <a:ext cx="314514" cy="12792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0" name="Arco 109"/>
            <p:cNvSpPr/>
            <p:nvPr/>
          </p:nvSpPr>
          <p:spPr>
            <a:xfrm rot="5400000">
              <a:off x="5202614" y="2599951"/>
              <a:ext cx="724375" cy="289229"/>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1" name="Arco 110"/>
            <p:cNvSpPr/>
            <p:nvPr/>
          </p:nvSpPr>
          <p:spPr>
            <a:xfrm rot="5400000">
              <a:off x="6751393" y="2025535"/>
              <a:ext cx="533797" cy="280016"/>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2" name="Arco 111"/>
            <p:cNvSpPr/>
            <p:nvPr/>
          </p:nvSpPr>
          <p:spPr>
            <a:xfrm rot="5400000">
              <a:off x="6664957" y="2119494"/>
              <a:ext cx="255280" cy="141275"/>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4" name="Arco 113"/>
            <p:cNvSpPr/>
            <p:nvPr/>
          </p:nvSpPr>
          <p:spPr>
            <a:xfrm rot="5400000">
              <a:off x="6658756" y="2876773"/>
              <a:ext cx="255280" cy="141275"/>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5" name="Arco 114"/>
            <p:cNvSpPr/>
            <p:nvPr/>
          </p:nvSpPr>
          <p:spPr>
            <a:xfrm rot="16200000">
              <a:off x="6362055" y="2162623"/>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6" name="Arco 115"/>
            <p:cNvSpPr/>
            <p:nvPr/>
          </p:nvSpPr>
          <p:spPr>
            <a:xfrm rot="16200000">
              <a:off x="6371401" y="2784356"/>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cxnSp>
          <p:nvCxnSpPr>
            <p:cNvPr id="118" name="Conector recto 117"/>
            <p:cNvCxnSpPr>
              <a:stCxn id="36" idx="3"/>
              <a:endCxn id="87" idx="1"/>
            </p:cNvCxnSpPr>
            <p:nvPr/>
          </p:nvCxnSpPr>
          <p:spPr>
            <a:xfrm flipV="1">
              <a:off x="5543079" y="1761889"/>
              <a:ext cx="613356" cy="556536"/>
            </a:xfrm>
            <a:prstGeom prst="line">
              <a:avLst/>
            </a:prstGeom>
          </p:spPr>
          <p:style>
            <a:lnRef idx="2">
              <a:schemeClr val="dk1"/>
            </a:lnRef>
            <a:fillRef idx="0">
              <a:schemeClr val="dk1"/>
            </a:fillRef>
            <a:effectRef idx="1">
              <a:schemeClr val="dk1"/>
            </a:effectRef>
            <a:fontRef idx="minor">
              <a:schemeClr val="tx1"/>
            </a:fontRef>
          </p:style>
        </p:cxnSp>
        <p:cxnSp>
          <p:nvCxnSpPr>
            <p:cNvPr id="120" name="Conector recto 119"/>
            <p:cNvCxnSpPr>
              <a:stCxn id="108" idx="0"/>
              <a:endCxn id="86" idx="1"/>
            </p:cNvCxnSpPr>
            <p:nvPr/>
          </p:nvCxnSpPr>
          <p:spPr>
            <a:xfrm>
              <a:off x="5457385" y="2037786"/>
              <a:ext cx="716550" cy="511077"/>
            </a:xfrm>
            <a:prstGeom prst="line">
              <a:avLst/>
            </a:prstGeom>
          </p:spPr>
          <p:style>
            <a:lnRef idx="2">
              <a:schemeClr val="dk1"/>
            </a:lnRef>
            <a:fillRef idx="0">
              <a:schemeClr val="dk1"/>
            </a:fillRef>
            <a:effectRef idx="1">
              <a:schemeClr val="dk1"/>
            </a:effectRef>
            <a:fontRef idx="minor">
              <a:schemeClr val="tx1"/>
            </a:fontRef>
          </p:style>
        </p:cxnSp>
        <p:cxnSp>
          <p:nvCxnSpPr>
            <p:cNvPr id="122" name="Conector recto 121"/>
            <p:cNvCxnSpPr>
              <a:stCxn id="86" idx="3"/>
              <a:endCxn id="91" idx="1"/>
            </p:cNvCxnSpPr>
            <p:nvPr/>
          </p:nvCxnSpPr>
          <p:spPr>
            <a:xfrm flipV="1">
              <a:off x="7158301" y="2339010"/>
              <a:ext cx="794567" cy="209853"/>
            </a:xfrm>
            <a:prstGeom prst="line">
              <a:avLst/>
            </a:prstGeom>
          </p:spPr>
          <p:style>
            <a:lnRef idx="2">
              <a:schemeClr val="dk1"/>
            </a:lnRef>
            <a:fillRef idx="0">
              <a:schemeClr val="dk1"/>
            </a:fillRef>
            <a:effectRef idx="1">
              <a:schemeClr val="dk1"/>
            </a:effectRef>
            <a:fontRef idx="minor">
              <a:schemeClr val="tx1"/>
            </a:fontRef>
          </p:style>
        </p:cxnSp>
        <p:cxnSp>
          <p:nvCxnSpPr>
            <p:cNvPr id="124" name="Conector recto 123"/>
            <p:cNvCxnSpPr>
              <a:stCxn id="86" idx="3"/>
              <a:endCxn id="93" idx="1"/>
            </p:cNvCxnSpPr>
            <p:nvPr/>
          </p:nvCxnSpPr>
          <p:spPr>
            <a:xfrm>
              <a:off x="7158301" y="2548863"/>
              <a:ext cx="794762" cy="257119"/>
            </a:xfrm>
            <a:prstGeom prst="line">
              <a:avLst/>
            </a:prstGeom>
          </p:spPr>
          <p:style>
            <a:lnRef idx="2">
              <a:schemeClr val="dk1"/>
            </a:lnRef>
            <a:fillRef idx="0">
              <a:schemeClr val="dk1"/>
            </a:fillRef>
            <a:effectRef idx="1">
              <a:schemeClr val="dk1"/>
            </a:effectRef>
            <a:fontRef idx="minor">
              <a:schemeClr val="tx1"/>
            </a:fontRef>
          </p:style>
        </p:cxnSp>
        <p:cxnSp>
          <p:nvCxnSpPr>
            <p:cNvPr id="126" name="Conector recto 125"/>
            <p:cNvCxnSpPr>
              <a:stCxn id="87" idx="3"/>
              <a:endCxn id="90" idx="1"/>
            </p:cNvCxnSpPr>
            <p:nvPr/>
          </p:nvCxnSpPr>
          <p:spPr>
            <a:xfrm>
              <a:off x="7211834" y="1761889"/>
              <a:ext cx="762813" cy="304493"/>
            </a:xfrm>
            <a:prstGeom prst="line">
              <a:avLst/>
            </a:prstGeom>
          </p:spPr>
          <p:style>
            <a:lnRef idx="2">
              <a:schemeClr val="dk1"/>
            </a:lnRef>
            <a:fillRef idx="0">
              <a:schemeClr val="dk1"/>
            </a:fillRef>
            <a:effectRef idx="1">
              <a:schemeClr val="dk1"/>
            </a:effectRef>
            <a:fontRef idx="minor">
              <a:schemeClr val="tx1"/>
            </a:fontRef>
          </p:style>
        </p:cxnSp>
        <p:sp>
          <p:nvSpPr>
            <p:cNvPr id="108" name="Arco 107"/>
            <p:cNvSpPr/>
            <p:nvPr/>
          </p:nvSpPr>
          <p:spPr>
            <a:xfrm rot="5400000">
              <a:off x="5299171" y="2131064"/>
              <a:ext cx="314514" cy="12792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cxnSp>
          <p:nvCxnSpPr>
            <p:cNvPr id="132" name="Conector recto 131"/>
            <p:cNvCxnSpPr/>
            <p:nvPr/>
          </p:nvCxnSpPr>
          <p:spPr>
            <a:xfrm>
              <a:off x="2472856"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5" name="Conector recto 134"/>
            <p:cNvCxnSpPr/>
            <p:nvPr/>
          </p:nvCxnSpPr>
          <p:spPr>
            <a:xfrm>
              <a:off x="3983604"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6" name="Conector recto 135"/>
            <p:cNvCxnSpPr/>
            <p:nvPr/>
          </p:nvCxnSpPr>
          <p:spPr>
            <a:xfrm>
              <a:off x="5812404"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7" name="Conector recto 136"/>
            <p:cNvCxnSpPr/>
            <p:nvPr/>
          </p:nvCxnSpPr>
          <p:spPr>
            <a:xfrm>
              <a:off x="7561691" y="1478943"/>
              <a:ext cx="0" cy="1771621"/>
            </a:xfrm>
            <a:prstGeom prst="line">
              <a:avLst/>
            </a:prstGeom>
          </p:spPr>
          <p:style>
            <a:lnRef idx="1">
              <a:schemeClr val="dk1"/>
            </a:lnRef>
            <a:fillRef idx="0">
              <a:schemeClr val="dk1"/>
            </a:fillRef>
            <a:effectRef idx="0">
              <a:schemeClr val="dk1"/>
            </a:effectRef>
            <a:fontRef idx="minor">
              <a:schemeClr val="tx1"/>
            </a:fontRef>
          </p:style>
        </p:cxnSp>
      </p:grpSp>
      <p:pic>
        <p:nvPicPr>
          <p:cNvPr id="4" name="D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2982075454"/>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359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145111"/>
            <a:ext cx="8936867" cy="1507067"/>
          </a:xfrm>
        </p:spPr>
        <p:txBody>
          <a:bodyPr>
            <a:normAutofit/>
          </a:bodyPr>
          <a:lstStyle/>
          <a:p>
            <a:r>
              <a:rPr lang="es-ES" sz="3200" dirty="0" smtClean="0"/>
              <a:t>GRAFOS DE PLANIFICACIÓN</a:t>
            </a:r>
            <a:endParaRPr lang="es-ES" sz="3200" dirty="0"/>
          </a:p>
        </p:txBody>
      </p:sp>
      <p:sp>
        <p:nvSpPr>
          <p:cNvPr id="3" name="Marcador de contenido 2"/>
          <p:cNvSpPr>
            <a:spLocks noGrp="1"/>
          </p:cNvSpPr>
          <p:nvPr>
            <p:ph idx="1"/>
          </p:nvPr>
        </p:nvSpPr>
        <p:spPr>
          <a:xfrm>
            <a:off x="684212" y="3570134"/>
            <a:ext cx="8534400" cy="3454842"/>
          </a:xfrm>
        </p:spPr>
        <p:txBody>
          <a:bodyPr>
            <a:normAutofit fontScale="92500" lnSpcReduction="20000"/>
          </a:bodyPr>
          <a:lstStyle/>
          <a:p>
            <a:pPr algn="just"/>
            <a:r>
              <a:rPr lang="es-ES" sz="2200" dirty="0" smtClean="0">
                <a:solidFill>
                  <a:schemeClr val="bg1"/>
                </a:solidFill>
              </a:rPr>
              <a:t>Las acciones persistentes se usan </a:t>
            </a:r>
            <a:r>
              <a:rPr lang="es-ES" sz="2200" dirty="0">
                <a:solidFill>
                  <a:schemeClr val="bg1"/>
                </a:solidFill>
              </a:rPr>
              <a:t>para representar </a:t>
            </a:r>
            <a:r>
              <a:rPr lang="es-ES" sz="2200" dirty="0" smtClean="0">
                <a:solidFill>
                  <a:schemeClr val="bg1"/>
                </a:solidFill>
              </a:rPr>
              <a:t>tanto la </a:t>
            </a:r>
            <a:r>
              <a:rPr lang="es-ES" sz="2200" dirty="0">
                <a:solidFill>
                  <a:schemeClr val="bg1"/>
                </a:solidFill>
              </a:rPr>
              <a:t>falta de acción como la </a:t>
            </a:r>
            <a:r>
              <a:rPr lang="es-ES" sz="2200" dirty="0" smtClean="0">
                <a:solidFill>
                  <a:schemeClr val="bg1"/>
                </a:solidFill>
              </a:rPr>
              <a:t>acción.</a:t>
            </a:r>
          </a:p>
          <a:p>
            <a:pPr algn="just"/>
            <a:r>
              <a:rPr lang="es-ES" sz="2200" dirty="0" smtClean="0">
                <a:solidFill>
                  <a:schemeClr val="bg1"/>
                </a:solidFill>
              </a:rPr>
              <a:t>La exclusión mutua es utilizada en los casos donde hay conflictos </a:t>
            </a:r>
            <a:r>
              <a:rPr lang="es-ES" sz="2200" dirty="0">
                <a:solidFill>
                  <a:schemeClr val="bg1"/>
                </a:solidFill>
              </a:rPr>
              <a:t>entre acciones </a:t>
            </a:r>
            <a:r>
              <a:rPr lang="es-ES" sz="2200" dirty="0" smtClean="0">
                <a:solidFill>
                  <a:schemeClr val="bg1"/>
                </a:solidFill>
              </a:rPr>
              <a:t>para </a:t>
            </a:r>
            <a:r>
              <a:rPr lang="es-ES" sz="2200" dirty="0">
                <a:solidFill>
                  <a:schemeClr val="bg1"/>
                </a:solidFill>
              </a:rPr>
              <a:t>excluir una de </a:t>
            </a:r>
            <a:r>
              <a:rPr lang="es-ES" sz="2200" dirty="0" smtClean="0">
                <a:solidFill>
                  <a:schemeClr val="bg1"/>
                </a:solidFill>
              </a:rPr>
              <a:t>ellas, de forma que solo una sea solución.</a:t>
            </a:r>
          </a:p>
          <a:p>
            <a:pPr marL="0" indent="0" algn="just">
              <a:buNone/>
            </a:pPr>
            <a:endParaRPr lang="es-ES" sz="2200" dirty="0" smtClean="0">
              <a:solidFill>
                <a:schemeClr val="bg1"/>
              </a:solidFill>
            </a:endParaRPr>
          </a:p>
          <a:p>
            <a:pPr marL="0" indent="0" algn="just">
              <a:buNone/>
            </a:pPr>
            <a:r>
              <a:rPr lang="es-ES" sz="2200" dirty="0" smtClean="0">
                <a:solidFill>
                  <a:schemeClr val="bg1"/>
                </a:solidFill>
              </a:rPr>
              <a:t>Así llegaremos a un punto </a:t>
            </a:r>
            <a:r>
              <a:rPr lang="es-ES" sz="2200" dirty="0">
                <a:solidFill>
                  <a:schemeClr val="bg1"/>
                </a:solidFill>
              </a:rPr>
              <a:t>donde dos niveles consecutivos sean iguales. Entonces diremos que el grafo está estabilizado. Obteniendo de esta manera todas las acciones que son aplicables junto con sus restricciones que nos dirá </a:t>
            </a:r>
            <a:r>
              <a:rPr lang="es-ES" sz="2200" dirty="0" smtClean="0">
                <a:solidFill>
                  <a:schemeClr val="bg1"/>
                </a:solidFill>
              </a:rPr>
              <a:t>qué </a:t>
            </a:r>
            <a:r>
              <a:rPr lang="es-ES" sz="2200" dirty="0">
                <a:solidFill>
                  <a:schemeClr val="bg1"/>
                </a:solidFill>
              </a:rPr>
              <a:t>parejas de acciones no se pueden ejecutar simultáneamente.</a:t>
            </a:r>
          </a:p>
          <a:p>
            <a:pPr marL="0" indent="0">
              <a:buNone/>
            </a:pPr>
            <a:endParaRPr lang="es-ES" dirty="0">
              <a:solidFill>
                <a:sysClr val="windowText" lastClr="000000"/>
              </a:solidFill>
            </a:endParaRPr>
          </a:p>
        </p:txBody>
      </p:sp>
      <p:grpSp>
        <p:nvGrpSpPr>
          <p:cNvPr id="4" name="Grupo 3"/>
          <p:cNvGrpSpPr/>
          <p:nvPr/>
        </p:nvGrpSpPr>
        <p:grpSpPr>
          <a:xfrm>
            <a:off x="822168" y="1399433"/>
            <a:ext cx="8409456" cy="1771621"/>
            <a:chOff x="822168" y="1478943"/>
            <a:chExt cx="8409456" cy="1771621"/>
          </a:xfrm>
        </p:grpSpPr>
        <p:sp>
          <p:nvSpPr>
            <p:cNvPr id="22" name="CuadroTexto 21"/>
            <p:cNvSpPr txBox="1"/>
            <p:nvPr/>
          </p:nvSpPr>
          <p:spPr>
            <a:xfrm>
              <a:off x="959225" y="1908912"/>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23" name="CuadroTexto 22"/>
            <p:cNvSpPr txBox="1"/>
            <p:nvPr/>
          </p:nvSpPr>
          <p:spPr>
            <a:xfrm>
              <a:off x="822168" y="2967163"/>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24" name="Rectángulo 23"/>
            <p:cNvSpPr/>
            <p:nvPr/>
          </p:nvSpPr>
          <p:spPr>
            <a:xfrm>
              <a:off x="2631880" y="2467010"/>
              <a:ext cx="984366"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ComerPastel</a:t>
              </a:r>
              <a:endParaRPr lang="es-ES" sz="1000" dirty="0">
                <a:solidFill>
                  <a:schemeClr val="bg1"/>
                </a:solidFill>
              </a:endParaRPr>
            </a:p>
          </p:txBody>
        </p:sp>
        <p:sp>
          <p:nvSpPr>
            <p:cNvPr id="26" name="Rectángulo 25"/>
            <p:cNvSpPr/>
            <p:nvPr/>
          </p:nvSpPr>
          <p:spPr>
            <a:xfrm>
              <a:off x="3069203" y="3032565"/>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8" name="Conector recto 27"/>
            <p:cNvCxnSpPr>
              <a:stCxn id="22" idx="3"/>
              <a:endCxn id="24" idx="1"/>
            </p:cNvCxnSpPr>
            <p:nvPr/>
          </p:nvCxnSpPr>
          <p:spPr>
            <a:xfrm>
              <a:off x="2019131" y="2039717"/>
              <a:ext cx="612749" cy="531753"/>
            </a:xfrm>
            <a:prstGeom prst="line">
              <a:avLst/>
            </a:prstGeom>
            <a:ln/>
          </p:spPr>
          <p:style>
            <a:lnRef idx="2">
              <a:schemeClr val="dk1"/>
            </a:lnRef>
            <a:fillRef idx="0">
              <a:schemeClr val="dk1"/>
            </a:fillRef>
            <a:effectRef idx="1">
              <a:schemeClr val="dk1"/>
            </a:effectRef>
            <a:fontRef idx="minor">
              <a:schemeClr val="tx1"/>
            </a:fontRef>
          </p:style>
        </p:cxnSp>
        <p:cxnSp>
          <p:nvCxnSpPr>
            <p:cNvPr id="30" name="Conector recto 29"/>
            <p:cNvCxnSpPr>
              <a:stCxn id="23" idx="3"/>
              <a:endCxn id="24" idx="1"/>
            </p:cNvCxnSpPr>
            <p:nvPr/>
          </p:nvCxnSpPr>
          <p:spPr>
            <a:xfrm flipV="1">
              <a:off x="2156188" y="2571470"/>
              <a:ext cx="475692" cy="526498"/>
            </a:xfrm>
            <a:prstGeom prst="line">
              <a:avLst/>
            </a:prstGeom>
            <a:ln/>
          </p:spPr>
          <p:style>
            <a:lnRef idx="2">
              <a:schemeClr val="dk1"/>
            </a:lnRef>
            <a:fillRef idx="0">
              <a:schemeClr val="dk1"/>
            </a:fillRef>
            <a:effectRef idx="1">
              <a:schemeClr val="dk1"/>
            </a:effectRef>
            <a:fontRef idx="minor">
              <a:schemeClr val="tx1"/>
            </a:fontRef>
          </p:style>
        </p:cxnSp>
        <p:cxnSp>
          <p:nvCxnSpPr>
            <p:cNvPr id="34" name="Conector recto 33"/>
            <p:cNvCxnSpPr>
              <a:stCxn id="23" idx="3"/>
              <a:endCxn id="26" idx="1"/>
            </p:cNvCxnSpPr>
            <p:nvPr/>
          </p:nvCxnSpPr>
          <p:spPr>
            <a:xfrm>
              <a:off x="2156188" y="3097968"/>
              <a:ext cx="913015" cy="0"/>
            </a:xfrm>
            <a:prstGeom prst="line">
              <a:avLst/>
            </a:prstGeom>
          </p:spPr>
          <p:style>
            <a:lnRef idx="2">
              <a:schemeClr val="dk1"/>
            </a:lnRef>
            <a:fillRef idx="0">
              <a:schemeClr val="dk1"/>
            </a:fillRef>
            <a:effectRef idx="1">
              <a:schemeClr val="dk1"/>
            </a:effectRef>
            <a:fontRef idx="minor">
              <a:schemeClr val="tx1"/>
            </a:fontRef>
          </p:style>
        </p:cxnSp>
        <p:sp>
          <p:nvSpPr>
            <p:cNvPr id="35" name="CuadroTexto 34"/>
            <p:cNvSpPr txBox="1"/>
            <p:nvPr/>
          </p:nvSpPr>
          <p:spPr>
            <a:xfrm>
              <a:off x="4421457" y="1925566"/>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36" name="CuadroTexto 35"/>
            <p:cNvSpPr txBox="1"/>
            <p:nvPr/>
          </p:nvSpPr>
          <p:spPr>
            <a:xfrm>
              <a:off x="4359742" y="2187620"/>
              <a:ext cx="1183337" cy="261610"/>
            </a:xfrm>
            <a:prstGeom prst="rect">
              <a:avLst/>
            </a:prstGeom>
            <a:noFill/>
          </p:spPr>
          <p:txBody>
            <a:bodyPr wrap="none" rtlCol="0">
              <a:spAutoFit/>
            </a:bodyPr>
            <a:lstStyle/>
            <a:p>
              <a:r>
                <a:rPr lang="es-ES" sz="1100" dirty="0">
                  <a:solidFill>
                    <a:schemeClr val="bg1"/>
                  </a:solidFill>
                </a:rPr>
                <a:t>¬ </a:t>
              </a:r>
              <a:r>
                <a:rPr lang="es-ES" sz="1100" dirty="0" smtClean="0">
                  <a:solidFill>
                    <a:schemeClr val="bg1"/>
                  </a:solidFill>
                </a:rPr>
                <a:t>Tener(Pastel)</a:t>
              </a:r>
              <a:endParaRPr lang="es-ES" sz="1100" dirty="0">
                <a:solidFill>
                  <a:schemeClr val="bg1"/>
                </a:solidFill>
              </a:endParaRPr>
            </a:p>
          </p:txBody>
        </p:sp>
        <p:sp>
          <p:nvSpPr>
            <p:cNvPr id="37" name="CuadroTexto 36"/>
            <p:cNvSpPr txBox="1"/>
            <p:nvPr/>
          </p:nvSpPr>
          <p:spPr>
            <a:xfrm>
              <a:off x="4312234" y="2988954"/>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38" name="CuadroTexto 37"/>
            <p:cNvSpPr txBox="1"/>
            <p:nvPr/>
          </p:nvSpPr>
          <p:spPr>
            <a:xfrm>
              <a:off x="4336011" y="2651099"/>
              <a:ext cx="1249060" cy="261610"/>
            </a:xfrm>
            <a:prstGeom prst="rect">
              <a:avLst/>
            </a:prstGeom>
            <a:noFill/>
          </p:spPr>
          <p:txBody>
            <a:bodyPr wrap="none" rtlCol="0">
              <a:spAutoFit/>
            </a:bodyPr>
            <a:lstStyle/>
            <a:p>
              <a:r>
                <a:rPr lang="es-ES" sz="1100" dirty="0" smtClean="0">
                  <a:solidFill>
                    <a:schemeClr val="bg1"/>
                  </a:solidFill>
                </a:rPr>
                <a:t>Comido(Pastel)</a:t>
              </a:r>
              <a:endParaRPr lang="es-ES" sz="1100" dirty="0">
                <a:solidFill>
                  <a:schemeClr val="bg1"/>
                </a:solidFill>
              </a:endParaRPr>
            </a:p>
          </p:txBody>
        </p:sp>
        <p:grpSp>
          <p:nvGrpSpPr>
            <p:cNvPr id="64" name="Grupo 63"/>
            <p:cNvGrpSpPr/>
            <p:nvPr/>
          </p:nvGrpSpPr>
          <p:grpSpPr>
            <a:xfrm>
              <a:off x="2019131" y="1974314"/>
              <a:ext cx="2402326" cy="130805"/>
              <a:chOff x="2019131" y="1974314"/>
              <a:chExt cx="2402326" cy="130805"/>
            </a:xfrm>
          </p:grpSpPr>
          <p:sp>
            <p:nvSpPr>
              <p:cNvPr id="25" name="Rectángulo 24"/>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32" name="Conector recto 31"/>
              <p:cNvCxnSpPr>
                <a:stCxn id="22" idx="3"/>
                <a:endCxn id="25"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40" name="Conector recto 39"/>
              <p:cNvCxnSpPr>
                <a:stCxn id="25" idx="3"/>
                <a:endCxn id="35" idx="1"/>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cxnSp>
          <p:nvCxnSpPr>
            <p:cNvPr id="42" name="Conector recto 41"/>
            <p:cNvCxnSpPr>
              <a:stCxn id="24" idx="3"/>
              <a:endCxn id="36" idx="1"/>
            </p:cNvCxnSpPr>
            <p:nvPr/>
          </p:nvCxnSpPr>
          <p:spPr>
            <a:xfrm flipV="1">
              <a:off x="3616246" y="2318425"/>
              <a:ext cx="743496" cy="253045"/>
            </a:xfrm>
            <a:prstGeom prst="line">
              <a:avLst/>
            </a:prstGeom>
          </p:spPr>
          <p:style>
            <a:lnRef idx="2">
              <a:schemeClr val="dk1"/>
            </a:lnRef>
            <a:fillRef idx="0">
              <a:schemeClr val="dk1"/>
            </a:fillRef>
            <a:effectRef idx="1">
              <a:schemeClr val="dk1"/>
            </a:effectRef>
            <a:fontRef idx="minor">
              <a:schemeClr val="tx1"/>
            </a:fontRef>
          </p:style>
        </p:cxnSp>
        <p:cxnSp>
          <p:nvCxnSpPr>
            <p:cNvPr id="44" name="Conector recto 43"/>
            <p:cNvCxnSpPr>
              <a:stCxn id="24" idx="3"/>
              <a:endCxn id="38" idx="1"/>
            </p:cNvCxnSpPr>
            <p:nvPr/>
          </p:nvCxnSpPr>
          <p:spPr>
            <a:xfrm>
              <a:off x="3616246" y="2571470"/>
              <a:ext cx="719765" cy="210434"/>
            </a:xfrm>
            <a:prstGeom prst="line">
              <a:avLst/>
            </a:prstGeom>
          </p:spPr>
          <p:style>
            <a:lnRef idx="2">
              <a:schemeClr val="dk1"/>
            </a:lnRef>
            <a:fillRef idx="0">
              <a:schemeClr val="dk1"/>
            </a:fillRef>
            <a:effectRef idx="1">
              <a:schemeClr val="dk1"/>
            </a:effectRef>
            <a:fontRef idx="minor">
              <a:schemeClr val="tx1"/>
            </a:fontRef>
          </p:style>
        </p:cxnSp>
        <p:cxnSp>
          <p:nvCxnSpPr>
            <p:cNvPr id="46" name="Conector recto 45"/>
            <p:cNvCxnSpPr>
              <a:stCxn id="26" idx="3"/>
              <a:endCxn id="37" idx="1"/>
            </p:cNvCxnSpPr>
            <p:nvPr/>
          </p:nvCxnSpPr>
          <p:spPr>
            <a:xfrm>
              <a:off x="3212327" y="3097968"/>
              <a:ext cx="1099907" cy="21791"/>
            </a:xfrm>
            <a:prstGeom prst="line">
              <a:avLst/>
            </a:prstGeom>
          </p:spPr>
          <p:style>
            <a:lnRef idx="2">
              <a:schemeClr val="dk1"/>
            </a:lnRef>
            <a:fillRef idx="0">
              <a:schemeClr val="dk1"/>
            </a:fillRef>
            <a:effectRef idx="1">
              <a:schemeClr val="dk1"/>
            </a:effectRef>
            <a:fontRef idx="minor">
              <a:schemeClr val="tx1"/>
            </a:fontRef>
          </p:style>
        </p:cxnSp>
        <p:grpSp>
          <p:nvGrpSpPr>
            <p:cNvPr id="65" name="Grupo 64"/>
            <p:cNvGrpSpPr/>
            <p:nvPr/>
          </p:nvGrpSpPr>
          <p:grpSpPr>
            <a:xfrm>
              <a:off x="5550542" y="1982641"/>
              <a:ext cx="2402326" cy="130805"/>
              <a:chOff x="2019131" y="1974314"/>
              <a:chExt cx="2402326" cy="130805"/>
            </a:xfrm>
          </p:grpSpPr>
          <p:sp>
            <p:nvSpPr>
              <p:cNvPr id="66" name="Rectángulo 65"/>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67" name="Conector recto 66"/>
              <p:cNvCxnSpPr>
                <a:endCxn id="66"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68" name="Conector recto 67"/>
              <p:cNvCxnSpPr>
                <a:stCxn id="66"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69" name="Grupo 68"/>
            <p:cNvGrpSpPr/>
            <p:nvPr/>
          </p:nvGrpSpPr>
          <p:grpSpPr>
            <a:xfrm>
              <a:off x="5544484" y="2254322"/>
              <a:ext cx="2402326" cy="130805"/>
              <a:chOff x="2019131" y="1974314"/>
              <a:chExt cx="2402326" cy="130805"/>
            </a:xfrm>
          </p:grpSpPr>
          <p:sp>
            <p:nvSpPr>
              <p:cNvPr id="70" name="Rectángulo 69"/>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1" name="Conector recto 70"/>
              <p:cNvCxnSpPr>
                <a:endCxn id="70"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72" name="Conector recto 71"/>
              <p:cNvCxnSpPr>
                <a:stCxn id="70"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73" name="Grupo 72"/>
            <p:cNvGrpSpPr/>
            <p:nvPr/>
          </p:nvGrpSpPr>
          <p:grpSpPr>
            <a:xfrm>
              <a:off x="5550542" y="2730454"/>
              <a:ext cx="2402326" cy="130805"/>
              <a:chOff x="2019131" y="1974314"/>
              <a:chExt cx="2402326" cy="130805"/>
            </a:xfrm>
          </p:grpSpPr>
          <p:sp>
            <p:nvSpPr>
              <p:cNvPr id="74" name="Rectángulo 73"/>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5" name="Conector recto 74"/>
              <p:cNvCxnSpPr>
                <a:endCxn id="74"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76" name="Conector recto 75"/>
              <p:cNvCxnSpPr>
                <a:stCxn id="74"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77" name="Grupo 76"/>
            <p:cNvGrpSpPr/>
            <p:nvPr/>
          </p:nvGrpSpPr>
          <p:grpSpPr>
            <a:xfrm>
              <a:off x="5556790" y="3032565"/>
              <a:ext cx="2402326" cy="130805"/>
              <a:chOff x="2019131" y="1974314"/>
              <a:chExt cx="2402326" cy="130805"/>
            </a:xfrm>
          </p:grpSpPr>
          <p:sp>
            <p:nvSpPr>
              <p:cNvPr id="78" name="Rectángulo 77"/>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9" name="Conector recto 78"/>
              <p:cNvCxnSpPr>
                <a:endCxn id="78"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80" name="Conector recto 79"/>
              <p:cNvCxnSpPr>
                <a:stCxn id="78"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sp>
          <p:nvSpPr>
            <p:cNvPr id="86" name="Rectángulo 85"/>
            <p:cNvSpPr/>
            <p:nvPr/>
          </p:nvSpPr>
          <p:spPr>
            <a:xfrm>
              <a:off x="6173935" y="2444403"/>
              <a:ext cx="984366"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ComerPastel</a:t>
              </a:r>
              <a:endParaRPr lang="es-ES" sz="1000" dirty="0">
                <a:solidFill>
                  <a:schemeClr val="bg1"/>
                </a:solidFill>
              </a:endParaRPr>
            </a:p>
          </p:txBody>
        </p:sp>
        <p:sp>
          <p:nvSpPr>
            <p:cNvPr id="87" name="Rectángulo 86"/>
            <p:cNvSpPr/>
            <p:nvPr/>
          </p:nvSpPr>
          <p:spPr>
            <a:xfrm>
              <a:off x="6156435" y="1657429"/>
              <a:ext cx="1055399"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CocinarPastel</a:t>
              </a:r>
              <a:endParaRPr lang="es-ES" sz="1000" dirty="0">
                <a:solidFill>
                  <a:schemeClr val="bg1"/>
                </a:solidFill>
              </a:endParaRPr>
            </a:p>
          </p:txBody>
        </p:sp>
        <p:sp>
          <p:nvSpPr>
            <p:cNvPr id="90" name="CuadroTexto 89"/>
            <p:cNvSpPr txBox="1"/>
            <p:nvPr/>
          </p:nvSpPr>
          <p:spPr>
            <a:xfrm>
              <a:off x="7974647" y="1935577"/>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91" name="CuadroTexto 90"/>
            <p:cNvSpPr txBox="1"/>
            <p:nvPr/>
          </p:nvSpPr>
          <p:spPr>
            <a:xfrm>
              <a:off x="7952868" y="2208205"/>
              <a:ext cx="1183337" cy="261610"/>
            </a:xfrm>
            <a:prstGeom prst="rect">
              <a:avLst/>
            </a:prstGeom>
            <a:noFill/>
          </p:spPr>
          <p:txBody>
            <a:bodyPr wrap="none" rtlCol="0">
              <a:spAutoFit/>
            </a:bodyPr>
            <a:lstStyle/>
            <a:p>
              <a:r>
                <a:rPr lang="es-ES" sz="1100" dirty="0">
                  <a:solidFill>
                    <a:schemeClr val="bg1"/>
                  </a:solidFill>
                </a:rPr>
                <a:t>¬ </a:t>
              </a:r>
              <a:r>
                <a:rPr lang="es-ES" sz="1100" dirty="0" smtClean="0">
                  <a:solidFill>
                    <a:schemeClr val="bg1"/>
                  </a:solidFill>
                </a:rPr>
                <a:t>Tener(Pastel)</a:t>
              </a:r>
              <a:endParaRPr lang="es-ES" sz="1100" dirty="0">
                <a:solidFill>
                  <a:schemeClr val="bg1"/>
                </a:solidFill>
              </a:endParaRPr>
            </a:p>
          </p:txBody>
        </p:sp>
        <p:sp>
          <p:nvSpPr>
            <p:cNvPr id="92" name="CuadroTexto 91"/>
            <p:cNvSpPr txBox="1"/>
            <p:nvPr/>
          </p:nvSpPr>
          <p:spPr>
            <a:xfrm>
              <a:off x="7897604" y="2972300"/>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93" name="CuadroTexto 92"/>
            <p:cNvSpPr txBox="1"/>
            <p:nvPr/>
          </p:nvSpPr>
          <p:spPr>
            <a:xfrm>
              <a:off x="7953063" y="2675177"/>
              <a:ext cx="1249060" cy="261610"/>
            </a:xfrm>
            <a:prstGeom prst="rect">
              <a:avLst/>
            </a:prstGeom>
            <a:noFill/>
          </p:spPr>
          <p:txBody>
            <a:bodyPr wrap="none" rtlCol="0">
              <a:spAutoFit/>
            </a:bodyPr>
            <a:lstStyle/>
            <a:p>
              <a:r>
                <a:rPr lang="es-ES" sz="1100" dirty="0" smtClean="0">
                  <a:solidFill>
                    <a:schemeClr val="bg1"/>
                  </a:solidFill>
                </a:rPr>
                <a:t>Comido(Pastel)</a:t>
              </a:r>
              <a:endParaRPr lang="es-ES" sz="1100" dirty="0">
                <a:solidFill>
                  <a:schemeClr val="bg1"/>
                </a:solidFill>
              </a:endParaRPr>
            </a:p>
          </p:txBody>
        </p:sp>
        <p:sp>
          <p:nvSpPr>
            <p:cNvPr id="105" name="Arco 104"/>
            <p:cNvSpPr/>
            <p:nvPr/>
          </p:nvSpPr>
          <p:spPr>
            <a:xfrm rot="16200000">
              <a:off x="4024797" y="2272342"/>
              <a:ext cx="724375" cy="289229"/>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6" name="Arco 105"/>
            <p:cNvSpPr/>
            <p:nvPr/>
          </p:nvSpPr>
          <p:spPr>
            <a:xfrm rot="5400000">
              <a:off x="3028268" y="2167487"/>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7" name="Arco 106"/>
            <p:cNvSpPr/>
            <p:nvPr/>
          </p:nvSpPr>
          <p:spPr>
            <a:xfrm rot="5400000">
              <a:off x="3036283" y="2805043"/>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9" name="Arco 108"/>
            <p:cNvSpPr/>
            <p:nvPr/>
          </p:nvSpPr>
          <p:spPr>
            <a:xfrm rot="16200000">
              <a:off x="4235440" y="2895597"/>
              <a:ext cx="314514" cy="12792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0" name="Arco 109"/>
            <p:cNvSpPr/>
            <p:nvPr/>
          </p:nvSpPr>
          <p:spPr>
            <a:xfrm rot="5400000">
              <a:off x="5202614" y="2599951"/>
              <a:ext cx="724375" cy="289229"/>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1" name="Arco 110"/>
            <p:cNvSpPr/>
            <p:nvPr/>
          </p:nvSpPr>
          <p:spPr>
            <a:xfrm rot="5400000">
              <a:off x="6751393" y="2025535"/>
              <a:ext cx="533797" cy="280016"/>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2" name="Arco 111"/>
            <p:cNvSpPr/>
            <p:nvPr/>
          </p:nvSpPr>
          <p:spPr>
            <a:xfrm rot="5400000">
              <a:off x="6664957" y="2119494"/>
              <a:ext cx="255280" cy="141275"/>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4" name="Arco 113"/>
            <p:cNvSpPr/>
            <p:nvPr/>
          </p:nvSpPr>
          <p:spPr>
            <a:xfrm rot="5400000">
              <a:off x="6658756" y="2876773"/>
              <a:ext cx="255280" cy="141275"/>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5" name="Arco 114"/>
            <p:cNvSpPr/>
            <p:nvPr/>
          </p:nvSpPr>
          <p:spPr>
            <a:xfrm rot="16200000">
              <a:off x="6362055" y="2162623"/>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6" name="Arco 115"/>
            <p:cNvSpPr/>
            <p:nvPr/>
          </p:nvSpPr>
          <p:spPr>
            <a:xfrm rot="16200000">
              <a:off x="6371401" y="2784356"/>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cxnSp>
          <p:nvCxnSpPr>
            <p:cNvPr id="118" name="Conector recto 117"/>
            <p:cNvCxnSpPr>
              <a:stCxn id="36" idx="3"/>
              <a:endCxn id="87" idx="1"/>
            </p:cNvCxnSpPr>
            <p:nvPr/>
          </p:nvCxnSpPr>
          <p:spPr>
            <a:xfrm flipV="1">
              <a:off x="5543079" y="1761889"/>
              <a:ext cx="613356" cy="556536"/>
            </a:xfrm>
            <a:prstGeom prst="line">
              <a:avLst/>
            </a:prstGeom>
          </p:spPr>
          <p:style>
            <a:lnRef idx="2">
              <a:schemeClr val="dk1"/>
            </a:lnRef>
            <a:fillRef idx="0">
              <a:schemeClr val="dk1"/>
            </a:fillRef>
            <a:effectRef idx="1">
              <a:schemeClr val="dk1"/>
            </a:effectRef>
            <a:fontRef idx="minor">
              <a:schemeClr val="tx1"/>
            </a:fontRef>
          </p:style>
        </p:cxnSp>
        <p:cxnSp>
          <p:nvCxnSpPr>
            <p:cNvPr id="120" name="Conector recto 119"/>
            <p:cNvCxnSpPr>
              <a:stCxn id="108" idx="0"/>
              <a:endCxn id="86" idx="1"/>
            </p:cNvCxnSpPr>
            <p:nvPr/>
          </p:nvCxnSpPr>
          <p:spPr>
            <a:xfrm>
              <a:off x="5457385" y="2037786"/>
              <a:ext cx="716550" cy="511077"/>
            </a:xfrm>
            <a:prstGeom prst="line">
              <a:avLst/>
            </a:prstGeom>
          </p:spPr>
          <p:style>
            <a:lnRef idx="2">
              <a:schemeClr val="dk1"/>
            </a:lnRef>
            <a:fillRef idx="0">
              <a:schemeClr val="dk1"/>
            </a:fillRef>
            <a:effectRef idx="1">
              <a:schemeClr val="dk1"/>
            </a:effectRef>
            <a:fontRef idx="minor">
              <a:schemeClr val="tx1"/>
            </a:fontRef>
          </p:style>
        </p:cxnSp>
        <p:cxnSp>
          <p:nvCxnSpPr>
            <p:cNvPr id="122" name="Conector recto 121"/>
            <p:cNvCxnSpPr>
              <a:stCxn id="86" idx="3"/>
              <a:endCxn id="91" idx="1"/>
            </p:cNvCxnSpPr>
            <p:nvPr/>
          </p:nvCxnSpPr>
          <p:spPr>
            <a:xfrm flipV="1">
              <a:off x="7158301" y="2339010"/>
              <a:ext cx="794567" cy="209853"/>
            </a:xfrm>
            <a:prstGeom prst="line">
              <a:avLst/>
            </a:prstGeom>
          </p:spPr>
          <p:style>
            <a:lnRef idx="2">
              <a:schemeClr val="dk1"/>
            </a:lnRef>
            <a:fillRef idx="0">
              <a:schemeClr val="dk1"/>
            </a:fillRef>
            <a:effectRef idx="1">
              <a:schemeClr val="dk1"/>
            </a:effectRef>
            <a:fontRef idx="minor">
              <a:schemeClr val="tx1"/>
            </a:fontRef>
          </p:style>
        </p:cxnSp>
        <p:cxnSp>
          <p:nvCxnSpPr>
            <p:cNvPr id="124" name="Conector recto 123"/>
            <p:cNvCxnSpPr>
              <a:stCxn id="86" idx="3"/>
              <a:endCxn id="93" idx="1"/>
            </p:cNvCxnSpPr>
            <p:nvPr/>
          </p:nvCxnSpPr>
          <p:spPr>
            <a:xfrm>
              <a:off x="7158301" y="2548863"/>
              <a:ext cx="794762" cy="257119"/>
            </a:xfrm>
            <a:prstGeom prst="line">
              <a:avLst/>
            </a:prstGeom>
          </p:spPr>
          <p:style>
            <a:lnRef idx="2">
              <a:schemeClr val="dk1"/>
            </a:lnRef>
            <a:fillRef idx="0">
              <a:schemeClr val="dk1"/>
            </a:fillRef>
            <a:effectRef idx="1">
              <a:schemeClr val="dk1"/>
            </a:effectRef>
            <a:fontRef idx="minor">
              <a:schemeClr val="tx1"/>
            </a:fontRef>
          </p:style>
        </p:cxnSp>
        <p:cxnSp>
          <p:nvCxnSpPr>
            <p:cNvPr id="126" name="Conector recto 125"/>
            <p:cNvCxnSpPr>
              <a:stCxn id="87" idx="3"/>
              <a:endCxn id="90" idx="1"/>
            </p:cNvCxnSpPr>
            <p:nvPr/>
          </p:nvCxnSpPr>
          <p:spPr>
            <a:xfrm>
              <a:off x="7211834" y="1761889"/>
              <a:ext cx="762813" cy="304493"/>
            </a:xfrm>
            <a:prstGeom prst="line">
              <a:avLst/>
            </a:prstGeom>
          </p:spPr>
          <p:style>
            <a:lnRef idx="2">
              <a:schemeClr val="dk1"/>
            </a:lnRef>
            <a:fillRef idx="0">
              <a:schemeClr val="dk1"/>
            </a:fillRef>
            <a:effectRef idx="1">
              <a:schemeClr val="dk1"/>
            </a:effectRef>
            <a:fontRef idx="minor">
              <a:schemeClr val="tx1"/>
            </a:fontRef>
          </p:style>
        </p:cxnSp>
        <p:sp>
          <p:nvSpPr>
            <p:cNvPr id="108" name="Arco 107"/>
            <p:cNvSpPr/>
            <p:nvPr/>
          </p:nvSpPr>
          <p:spPr>
            <a:xfrm rot="5400000">
              <a:off x="5299171" y="2131064"/>
              <a:ext cx="314514" cy="12792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cxnSp>
          <p:nvCxnSpPr>
            <p:cNvPr id="132" name="Conector recto 131"/>
            <p:cNvCxnSpPr/>
            <p:nvPr/>
          </p:nvCxnSpPr>
          <p:spPr>
            <a:xfrm>
              <a:off x="2472856"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5" name="Conector recto 134"/>
            <p:cNvCxnSpPr/>
            <p:nvPr/>
          </p:nvCxnSpPr>
          <p:spPr>
            <a:xfrm>
              <a:off x="3983604"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6" name="Conector recto 135"/>
            <p:cNvCxnSpPr/>
            <p:nvPr/>
          </p:nvCxnSpPr>
          <p:spPr>
            <a:xfrm>
              <a:off x="5812404"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7" name="Conector recto 136"/>
            <p:cNvCxnSpPr/>
            <p:nvPr/>
          </p:nvCxnSpPr>
          <p:spPr>
            <a:xfrm>
              <a:off x="7561691" y="1478943"/>
              <a:ext cx="0" cy="1771621"/>
            </a:xfrm>
            <a:prstGeom prst="line">
              <a:avLst/>
            </a:prstGeom>
          </p:spPr>
          <p:style>
            <a:lnRef idx="1">
              <a:schemeClr val="dk1"/>
            </a:lnRef>
            <a:fillRef idx="0">
              <a:schemeClr val="dk1"/>
            </a:fillRef>
            <a:effectRef idx="0">
              <a:schemeClr val="dk1"/>
            </a:effectRef>
            <a:fontRef idx="minor">
              <a:schemeClr val="tx1"/>
            </a:fontRef>
          </p:style>
        </p:cxnSp>
      </p:grpSp>
      <p:pic>
        <p:nvPicPr>
          <p:cNvPr id="5" name="D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2360866514"/>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365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145111"/>
            <a:ext cx="8936867" cy="1507067"/>
          </a:xfrm>
        </p:spPr>
        <p:txBody>
          <a:bodyPr>
            <a:normAutofit/>
          </a:bodyPr>
          <a:lstStyle/>
          <a:p>
            <a:r>
              <a:rPr lang="es-ES" sz="3200" dirty="0" smtClean="0"/>
              <a:t>GRAFOS DE PLANIFICACIÓN</a:t>
            </a:r>
            <a:endParaRPr lang="es-ES" sz="3200" dirty="0"/>
          </a:p>
        </p:txBody>
      </p:sp>
      <p:sp>
        <p:nvSpPr>
          <p:cNvPr id="3" name="Marcador de contenido 2"/>
          <p:cNvSpPr>
            <a:spLocks noGrp="1"/>
          </p:cNvSpPr>
          <p:nvPr>
            <p:ph idx="1"/>
          </p:nvPr>
        </p:nvSpPr>
        <p:spPr>
          <a:xfrm>
            <a:off x="684212" y="3943851"/>
            <a:ext cx="8534400" cy="2870421"/>
          </a:xfrm>
        </p:spPr>
        <p:txBody>
          <a:bodyPr>
            <a:normAutofit fontScale="92500" lnSpcReduction="20000"/>
          </a:bodyPr>
          <a:lstStyle/>
          <a:p>
            <a:pPr marL="0" indent="0" algn="just">
              <a:buNone/>
            </a:pPr>
            <a:r>
              <a:rPr lang="es-ES" sz="2200" dirty="0" smtClean="0">
                <a:solidFill>
                  <a:schemeClr val="bg1"/>
                </a:solidFill>
              </a:rPr>
              <a:t>    Analizando un poco el ejemplo podemos ver como:</a:t>
            </a:r>
          </a:p>
          <a:p>
            <a:pPr algn="just"/>
            <a:r>
              <a:rPr lang="es-ES" sz="2200" dirty="0" smtClean="0">
                <a:solidFill>
                  <a:schemeClr val="bg1"/>
                </a:solidFill>
              </a:rPr>
              <a:t>Solo podremos comer el pastel si tenemos pastel y no se ha comido pastel.</a:t>
            </a:r>
            <a:endParaRPr lang="es-ES" sz="2200" dirty="0">
              <a:solidFill>
                <a:schemeClr val="bg1"/>
              </a:solidFill>
            </a:endParaRPr>
          </a:p>
          <a:p>
            <a:pPr algn="just"/>
            <a:r>
              <a:rPr lang="es-ES" sz="2200" dirty="0" smtClean="0">
                <a:solidFill>
                  <a:schemeClr val="bg1"/>
                </a:solidFill>
              </a:rPr>
              <a:t>No podremos </a:t>
            </a:r>
            <a:r>
              <a:rPr lang="es-ES" sz="2200" dirty="0" smtClean="0">
                <a:solidFill>
                  <a:schemeClr val="bg1"/>
                </a:solidFill>
              </a:rPr>
              <a:t>haber comido el </a:t>
            </a:r>
            <a:r>
              <a:rPr lang="es-ES" sz="2200" dirty="0" smtClean="0">
                <a:solidFill>
                  <a:schemeClr val="bg1"/>
                </a:solidFill>
              </a:rPr>
              <a:t>pastel y tenerlo a la vez, ya que estas acciones generan conflicto.</a:t>
            </a:r>
          </a:p>
          <a:p>
            <a:pPr algn="just"/>
            <a:r>
              <a:rPr lang="es-ES" sz="2200" dirty="0" smtClean="0">
                <a:solidFill>
                  <a:schemeClr val="bg1"/>
                </a:solidFill>
              </a:rPr>
              <a:t>Luego, solo podremos cocinar el pastel si </a:t>
            </a:r>
            <a:r>
              <a:rPr lang="es-ES" sz="2200" dirty="0" smtClean="0">
                <a:solidFill>
                  <a:schemeClr val="bg1"/>
                </a:solidFill>
              </a:rPr>
              <a:t>no tenemos </a:t>
            </a:r>
            <a:r>
              <a:rPr lang="es-ES" sz="2200" dirty="0" smtClean="0">
                <a:solidFill>
                  <a:schemeClr val="bg1"/>
                </a:solidFill>
              </a:rPr>
              <a:t>pastel.</a:t>
            </a:r>
          </a:p>
          <a:p>
            <a:pPr algn="just"/>
            <a:r>
              <a:rPr lang="es-ES" sz="2200" dirty="0" smtClean="0">
                <a:solidFill>
                  <a:schemeClr val="bg1"/>
                </a:solidFill>
              </a:rPr>
              <a:t>Así se generan literales iguales para niveles de estados consecutivos.</a:t>
            </a:r>
            <a:endParaRPr lang="es-ES" sz="2200" dirty="0">
              <a:solidFill>
                <a:schemeClr val="bg1"/>
              </a:solidFill>
            </a:endParaRPr>
          </a:p>
          <a:p>
            <a:pPr marL="0" indent="0">
              <a:buNone/>
            </a:pPr>
            <a:endParaRPr lang="es-ES" dirty="0">
              <a:solidFill>
                <a:sysClr val="windowText" lastClr="000000"/>
              </a:solidFill>
            </a:endParaRPr>
          </a:p>
        </p:txBody>
      </p:sp>
      <p:grpSp>
        <p:nvGrpSpPr>
          <p:cNvPr id="4" name="Grupo 3"/>
          <p:cNvGrpSpPr/>
          <p:nvPr/>
        </p:nvGrpSpPr>
        <p:grpSpPr>
          <a:xfrm>
            <a:off x="822168" y="1399433"/>
            <a:ext cx="8409456" cy="1771621"/>
            <a:chOff x="822168" y="1478943"/>
            <a:chExt cx="8409456" cy="1771621"/>
          </a:xfrm>
        </p:grpSpPr>
        <p:sp>
          <p:nvSpPr>
            <p:cNvPr id="22" name="CuadroTexto 21"/>
            <p:cNvSpPr txBox="1"/>
            <p:nvPr/>
          </p:nvSpPr>
          <p:spPr>
            <a:xfrm>
              <a:off x="959225" y="1908912"/>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23" name="CuadroTexto 22"/>
            <p:cNvSpPr txBox="1"/>
            <p:nvPr/>
          </p:nvSpPr>
          <p:spPr>
            <a:xfrm>
              <a:off x="822168" y="2967163"/>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24" name="Rectángulo 23"/>
            <p:cNvSpPr/>
            <p:nvPr/>
          </p:nvSpPr>
          <p:spPr>
            <a:xfrm>
              <a:off x="2631880" y="2467010"/>
              <a:ext cx="984366"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ComerPastel</a:t>
              </a:r>
              <a:endParaRPr lang="es-ES" sz="1000" dirty="0">
                <a:solidFill>
                  <a:schemeClr val="bg1"/>
                </a:solidFill>
              </a:endParaRPr>
            </a:p>
          </p:txBody>
        </p:sp>
        <p:sp>
          <p:nvSpPr>
            <p:cNvPr id="26" name="Rectángulo 25"/>
            <p:cNvSpPr/>
            <p:nvPr/>
          </p:nvSpPr>
          <p:spPr>
            <a:xfrm>
              <a:off x="3069203" y="3032565"/>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8" name="Conector recto 27"/>
            <p:cNvCxnSpPr>
              <a:stCxn id="22" idx="3"/>
              <a:endCxn id="24" idx="1"/>
            </p:cNvCxnSpPr>
            <p:nvPr/>
          </p:nvCxnSpPr>
          <p:spPr>
            <a:xfrm>
              <a:off x="2019131" y="2039717"/>
              <a:ext cx="612749" cy="531753"/>
            </a:xfrm>
            <a:prstGeom prst="line">
              <a:avLst/>
            </a:prstGeom>
            <a:ln/>
          </p:spPr>
          <p:style>
            <a:lnRef idx="2">
              <a:schemeClr val="dk1"/>
            </a:lnRef>
            <a:fillRef idx="0">
              <a:schemeClr val="dk1"/>
            </a:fillRef>
            <a:effectRef idx="1">
              <a:schemeClr val="dk1"/>
            </a:effectRef>
            <a:fontRef idx="minor">
              <a:schemeClr val="tx1"/>
            </a:fontRef>
          </p:style>
        </p:cxnSp>
        <p:cxnSp>
          <p:nvCxnSpPr>
            <p:cNvPr id="30" name="Conector recto 29"/>
            <p:cNvCxnSpPr>
              <a:stCxn id="23" idx="3"/>
              <a:endCxn id="24" idx="1"/>
            </p:cNvCxnSpPr>
            <p:nvPr/>
          </p:nvCxnSpPr>
          <p:spPr>
            <a:xfrm flipV="1">
              <a:off x="2156188" y="2571470"/>
              <a:ext cx="475692" cy="526498"/>
            </a:xfrm>
            <a:prstGeom prst="line">
              <a:avLst/>
            </a:prstGeom>
            <a:ln/>
          </p:spPr>
          <p:style>
            <a:lnRef idx="2">
              <a:schemeClr val="dk1"/>
            </a:lnRef>
            <a:fillRef idx="0">
              <a:schemeClr val="dk1"/>
            </a:fillRef>
            <a:effectRef idx="1">
              <a:schemeClr val="dk1"/>
            </a:effectRef>
            <a:fontRef idx="minor">
              <a:schemeClr val="tx1"/>
            </a:fontRef>
          </p:style>
        </p:cxnSp>
        <p:cxnSp>
          <p:nvCxnSpPr>
            <p:cNvPr id="34" name="Conector recto 33"/>
            <p:cNvCxnSpPr>
              <a:stCxn id="23" idx="3"/>
              <a:endCxn id="26" idx="1"/>
            </p:cNvCxnSpPr>
            <p:nvPr/>
          </p:nvCxnSpPr>
          <p:spPr>
            <a:xfrm>
              <a:off x="2156188" y="3097968"/>
              <a:ext cx="913015" cy="0"/>
            </a:xfrm>
            <a:prstGeom prst="line">
              <a:avLst/>
            </a:prstGeom>
          </p:spPr>
          <p:style>
            <a:lnRef idx="2">
              <a:schemeClr val="dk1"/>
            </a:lnRef>
            <a:fillRef idx="0">
              <a:schemeClr val="dk1"/>
            </a:fillRef>
            <a:effectRef idx="1">
              <a:schemeClr val="dk1"/>
            </a:effectRef>
            <a:fontRef idx="minor">
              <a:schemeClr val="tx1"/>
            </a:fontRef>
          </p:style>
        </p:cxnSp>
        <p:sp>
          <p:nvSpPr>
            <p:cNvPr id="35" name="CuadroTexto 34"/>
            <p:cNvSpPr txBox="1"/>
            <p:nvPr/>
          </p:nvSpPr>
          <p:spPr>
            <a:xfrm>
              <a:off x="4421457" y="1925566"/>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36" name="CuadroTexto 35"/>
            <p:cNvSpPr txBox="1"/>
            <p:nvPr/>
          </p:nvSpPr>
          <p:spPr>
            <a:xfrm>
              <a:off x="4359742" y="2187620"/>
              <a:ext cx="1183337" cy="261610"/>
            </a:xfrm>
            <a:prstGeom prst="rect">
              <a:avLst/>
            </a:prstGeom>
            <a:noFill/>
          </p:spPr>
          <p:txBody>
            <a:bodyPr wrap="none" rtlCol="0">
              <a:spAutoFit/>
            </a:bodyPr>
            <a:lstStyle/>
            <a:p>
              <a:r>
                <a:rPr lang="es-ES" sz="1100" dirty="0">
                  <a:solidFill>
                    <a:schemeClr val="bg1"/>
                  </a:solidFill>
                </a:rPr>
                <a:t>¬ </a:t>
              </a:r>
              <a:r>
                <a:rPr lang="es-ES" sz="1100" dirty="0" smtClean="0">
                  <a:solidFill>
                    <a:schemeClr val="bg1"/>
                  </a:solidFill>
                </a:rPr>
                <a:t>Tener(Pastel)</a:t>
              </a:r>
              <a:endParaRPr lang="es-ES" sz="1100" dirty="0">
                <a:solidFill>
                  <a:schemeClr val="bg1"/>
                </a:solidFill>
              </a:endParaRPr>
            </a:p>
          </p:txBody>
        </p:sp>
        <p:sp>
          <p:nvSpPr>
            <p:cNvPr id="37" name="CuadroTexto 36"/>
            <p:cNvSpPr txBox="1"/>
            <p:nvPr/>
          </p:nvSpPr>
          <p:spPr>
            <a:xfrm>
              <a:off x="4312234" y="2988954"/>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38" name="CuadroTexto 37"/>
            <p:cNvSpPr txBox="1"/>
            <p:nvPr/>
          </p:nvSpPr>
          <p:spPr>
            <a:xfrm>
              <a:off x="4336011" y="2651099"/>
              <a:ext cx="1249060" cy="261610"/>
            </a:xfrm>
            <a:prstGeom prst="rect">
              <a:avLst/>
            </a:prstGeom>
            <a:noFill/>
          </p:spPr>
          <p:txBody>
            <a:bodyPr wrap="none" rtlCol="0">
              <a:spAutoFit/>
            </a:bodyPr>
            <a:lstStyle/>
            <a:p>
              <a:r>
                <a:rPr lang="es-ES" sz="1100" dirty="0" smtClean="0">
                  <a:solidFill>
                    <a:schemeClr val="bg1"/>
                  </a:solidFill>
                </a:rPr>
                <a:t>Comido(Pastel)</a:t>
              </a:r>
              <a:endParaRPr lang="es-ES" sz="1100" dirty="0">
                <a:solidFill>
                  <a:schemeClr val="bg1"/>
                </a:solidFill>
              </a:endParaRPr>
            </a:p>
          </p:txBody>
        </p:sp>
        <p:grpSp>
          <p:nvGrpSpPr>
            <p:cNvPr id="64" name="Grupo 63"/>
            <p:cNvGrpSpPr/>
            <p:nvPr/>
          </p:nvGrpSpPr>
          <p:grpSpPr>
            <a:xfrm>
              <a:off x="2019131" y="1974314"/>
              <a:ext cx="2402326" cy="130805"/>
              <a:chOff x="2019131" y="1974314"/>
              <a:chExt cx="2402326" cy="130805"/>
            </a:xfrm>
          </p:grpSpPr>
          <p:sp>
            <p:nvSpPr>
              <p:cNvPr id="25" name="Rectángulo 24"/>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32" name="Conector recto 31"/>
              <p:cNvCxnSpPr>
                <a:stCxn id="22" idx="3"/>
                <a:endCxn id="25"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40" name="Conector recto 39"/>
              <p:cNvCxnSpPr>
                <a:stCxn id="25" idx="3"/>
                <a:endCxn id="35" idx="1"/>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cxnSp>
          <p:nvCxnSpPr>
            <p:cNvPr id="42" name="Conector recto 41"/>
            <p:cNvCxnSpPr>
              <a:stCxn id="24" idx="3"/>
              <a:endCxn id="36" idx="1"/>
            </p:cNvCxnSpPr>
            <p:nvPr/>
          </p:nvCxnSpPr>
          <p:spPr>
            <a:xfrm flipV="1">
              <a:off x="3616246" y="2318425"/>
              <a:ext cx="743496" cy="253045"/>
            </a:xfrm>
            <a:prstGeom prst="line">
              <a:avLst/>
            </a:prstGeom>
          </p:spPr>
          <p:style>
            <a:lnRef idx="2">
              <a:schemeClr val="dk1"/>
            </a:lnRef>
            <a:fillRef idx="0">
              <a:schemeClr val="dk1"/>
            </a:fillRef>
            <a:effectRef idx="1">
              <a:schemeClr val="dk1"/>
            </a:effectRef>
            <a:fontRef idx="minor">
              <a:schemeClr val="tx1"/>
            </a:fontRef>
          </p:style>
        </p:cxnSp>
        <p:cxnSp>
          <p:nvCxnSpPr>
            <p:cNvPr id="44" name="Conector recto 43"/>
            <p:cNvCxnSpPr>
              <a:stCxn id="24" idx="3"/>
              <a:endCxn id="38" idx="1"/>
            </p:cNvCxnSpPr>
            <p:nvPr/>
          </p:nvCxnSpPr>
          <p:spPr>
            <a:xfrm>
              <a:off x="3616246" y="2571470"/>
              <a:ext cx="719765" cy="210434"/>
            </a:xfrm>
            <a:prstGeom prst="line">
              <a:avLst/>
            </a:prstGeom>
          </p:spPr>
          <p:style>
            <a:lnRef idx="2">
              <a:schemeClr val="dk1"/>
            </a:lnRef>
            <a:fillRef idx="0">
              <a:schemeClr val="dk1"/>
            </a:fillRef>
            <a:effectRef idx="1">
              <a:schemeClr val="dk1"/>
            </a:effectRef>
            <a:fontRef idx="minor">
              <a:schemeClr val="tx1"/>
            </a:fontRef>
          </p:style>
        </p:cxnSp>
        <p:cxnSp>
          <p:nvCxnSpPr>
            <p:cNvPr id="46" name="Conector recto 45"/>
            <p:cNvCxnSpPr>
              <a:stCxn id="26" idx="3"/>
              <a:endCxn id="37" idx="1"/>
            </p:cNvCxnSpPr>
            <p:nvPr/>
          </p:nvCxnSpPr>
          <p:spPr>
            <a:xfrm>
              <a:off x="3212327" y="3097968"/>
              <a:ext cx="1099907" cy="21791"/>
            </a:xfrm>
            <a:prstGeom prst="line">
              <a:avLst/>
            </a:prstGeom>
          </p:spPr>
          <p:style>
            <a:lnRef idx="2">
              <a:schemeClr val="dk1"/>
            </a:lnRef>
            <a:fillRef idx="0">
              <a:schemeClr val="dk1"/>
            </a:fillRef>
            <a:effectRef idx="1">
              <a:schemeClr val="dk1"/>
            </a:effectRef>
            <a:fontRef idx="minor">
              <a:schemeClr val="tx1"/>
            </a:fontRef>
          </p:style>
        </p:cxnSp>
        <p:grpSp>
          <p:nvGrpSpPr>
            <p:cNvPr id="65" name="Grupo 64"/>
            <p:cNvGrpSpPr/>
            <p:nvPr/>
          </p:nvGrpSpPr>
          <p:grpSpPr>
            <a:xfrm>
              <a:off x="5550542" y="1982641"/>
              <a:ext cx="2402326" cy="130805"/>
              <a:chOff x="2019131" y="1974314"/>
              <a:chExt cx="2402326" cy="130805"/>
            </a:xfrm>
          </p:grpSpPr>
          <p:sp>
            <p:nvSpPr>
              <p:cNvPr id="66" name="Rectángulo 65"/>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67" name="Conector recto 66"/>
              <p:cNvCxnSpPr>
                <a:endCxn id="66"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68" name="Conector recto 67"/>
              <p:cNvCxnSpPr>
                <a:stCxn id="66"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69" name="Grupo 68"/>
            <p:cNvGrpSpPr/>
            <p:nvPr/>
          </p:nvGrpSpPr>
          <p:grpSpPr>
            <a:xfrm>
              <a:off x="5544484" y="2254322"/>
              <a:ext cx="2402326" cy="130805"/>
              <a:chOff x="2019131" y="1974314"/>
              <a:chExt cx="2402326" cy="130805"/>
            </a:xfrm>
          </p:grpSpPr>
          <p:sp>
            <p:nvSpPr>
              <p:cNvPr id="70" name="Rectángulo 69"/>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1" name="Conector recto 70"/>
              <p:cNvCxnSpPr>
                <a:endCxn id="70"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72" name="Conector recto 71"/>
              <p:cNvCxnSpPr>
                <a:stCxn id="70"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73" name="Grupo 72"/>
            <p:cNvGrpSpPr/>
            <p:nvPr/>
          </p:nvGrpSpPr>
          <p:grpSpPr>
            <a:xfrm>
              <a:off x="5550542" y="2730454"/>
              <a:ext cx="2402326" cy="130805"/>
              <a:chOff x="2019131" y="1974314"/>
              <a:chExt cx="2402326" cy="130805"/>
            </a:xfrm>
          </p:grpSpPr>
          <p:sp>
            <p:nvSpPr>
              <p:cNvPr id="74" name="Rectángulo 73"/>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5" name="Conector recto 74"/>
              <p:cNvCxnSpPr>
                <a:endCxn id="74"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76" name="Conector recto 75"/>
              <p:cNvCxnSpPr>
                <a:stCxn id="74"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grpSp>
          <p:nvGrpSpPr>
            <p:cNvPr id="77" name="Grupo 76"/>
            <p:cNvGrpSpPr/>
            <p:nvPr/>
          </p:nvGrpSpPr>
          <p:grpSpPr>
            <a:xfrm>
              <a:off x="5556790" y="3032565"/>
              <a:ext cx="2402326" cy="130805"/>
              <a:chOff x="2019131" y="1974314"/>
              <a:chExt cx="2402326" cy="130805"/>
            </a:xfrm>
          </p:grpSpPr>
          <p:sp>
            <p:nvSpPr>
              <p:cNvPr id="78" name="Rectángulo 77"/>
              <p:cNvSpPr/>
              <p:nvPr/>
            </p:nvSpPr>
            <p:spPr>
              <a:xfrm>
                <a:off x="3069203" y="1974314"/>
                <a:ext cx="143124" cy="1308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79" name="Conector recto 78"/>
              <p:cNvCxnSpPr>
                <a:endCxn id="78" idx="1"/>
              </p:cNvCxnSpPr>
              <p:nvPr/>
            </p:nvCxnSpPr>
            <p:spPr>
              <a:xfrm>
                <a:off x="2019131" y="2039717"/>
                <a:ext cx="1050072" cy="0"/>
              </a:xfrm>
              <a:prstGeom prst="line">
                <a:avLst/>
              </a:prstGeom>
            </p:spPr>
            <p:style>
              <a:lnRef idx="2">
                <a:schemeClr val="dk1"/>
              </a:lnRef>
              <a:fillRef idx="0">
                <a:schemeClr val="dk1"/>
              </a:fillRef>
              <a:effectRef idx="1">
                <a:schemeClr val="dk1"/>
              </a:effectRef>
              <a:fontRef idx="minor">
                <a:schemeClr val="tx1"/>
              </a:fontRef>
            </p:style>
          </p:cxnSp>
          <p:cxnSp>
            <p:nvCxnSpPr>
              <p:cNvPr id="80" name="Conector recto 79"/>
              <p:cNvCxnSpPr>
                <a:stCxn id="78" idx="3"/>
              </p:cNvCxnSpPr>
              <p:nvPr/>
            </p:nvCxnSpPr>
            <p:spPr>
              <a:xfrm>
                <a:off x="3212327" y="2039717"/>
                <a:ext cx="1209130" cy="16654"/>
              </a:xfrm>
              <a:prstGeom prst="line">
                <a:avLst/>
              </a:prstGeom>
            </p:spPr>
            <p:style>
              <a:lnRef idx="2">
                <a:schemeClr val="dk1"/>
              </a:lnRef>
              <a:fillRef idx="0">
                <a:schemeClr val="dk1"/>
              </a:fillRef>
              <a:effectRef idx="1">
                <a:schemeClr val="dk1"/>
              </a:effectRef>
              <a:fontRef idx="minor">
                <a:schemeClr val="tx1"/>
              </a:fontRef>
            </p:style>
          </p:cxnSp>
        </p:grpSp>
        <p:sp>
          <p:nvSpPr>
            <p:cNvPr id="86" name="Rectángulo 85"/>
            <p:cNvSpPr/>
            <p:nvPr/>
          </p:nvSpPr>
          <p:spPr>
            <a:xfrm>
              <a:off x="6173935" y="2444403"/>
              <a:ext cx="984366"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ComerPastel</a:t>
              </a:r>
              <a:endParaRPr lang="es-ES" sz="1000" dirty="0">
                <a:solidFill>
                  <a:schemeClr val="bg1"/>
                </a:solidFill>
              </a:endParaRPr>
            </a:p>
          </p:txBody>
        </p:sp>
        <p:sp>
          <p:nvSpPr>
            <p:cNvPr id="87" name="Rectángulo 86"/>
            <p:cNvSpPr/>
            <p:nvPr/>
          </p:nvSpPr>
          <p:spPr>
            <a:xfrm>
              <a:off x="6156435" y="1657429"/>
              <a:ext cx="1055399" cy="2089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000" dirty="0" err="1" smtClean="0">
                  <a:solidFill>
                    <a:schemeClr val="bg1"/>
                  </a:solidFill>
                </a:rPr>
                <a:t>CocinarPastel</a:t>
              </a:r>
              <a:endParaRPr lang="es-ES" sz="1000" dirty="0">
                <a:solidFill>
                  <a:schemeClr val="bg1"/>
                </a:solidFill>
              </a:endParaRPr>
            </a:p>
          </p:txBody>
        </p:sp>
        <p:sp>
          <p:nvSpPr>
            <p:cNvPr id="90" name="CuadroTexto 89"/>
            <p:cNvSpPr txBox="1"/>
            <p:nvPr/>
          </p:nvSpPr>
          <p:spPr>
            <a:xfrm>
              <a:off x="7974647" y="1935577"/>
              <a:ext cx="1059906" cy="261610"/>
            </a:xfrm>
            <a:prstGeom prst="rect">
              <a:avLst/>
            </a:prstGeom>
            <a:noFill/>
          </p:spPr>
          <p:txBody>
            <a:bodyPr wrap="none" rtlCol="0">
              <a:spAutoFit/>
            </a:bodyPr>
            <a:lstStyle/>
            <a:p>
              <a:r>
                <a:rPr lang="es-ES" sz="1100" dirty="0" smtClean="0">
                  <a:solidFill>
                    <a:schemeClr val="bg1"/>
                  </a:solidFill>
                </a:rPr>
                <a:t>Tener(Pastel)</a:t>
              </a:r>
              <a:endParaRPr lang="es-ES" sz="1100" dirty="0">
                <a:solidFill>
                  <a:schemeClr val="bg1"/>
                </a:solidFill>
              </a:endParaRPr>
            </a:p>
          </p:txBody>
        </p:sp>
        <p:sp>
          <p:nvSpPr>
            <p:cNvPr id="91" name="CuadroTexto 90"/>
            <p:cNvSpPr txBox="1"/>
            <p:nvPr/>
          </p:nvSpPr>
          <p:spPr>
            <a:xfrm>
              <a:off x="7952868" y="2208205"/>
              <a:ext cx="1183337" cy="261610"/>
            </a:xfrm>
            <a:prstGeom prst="rect">
              <a:avLst/>
            </a:prstGeom>
            <a:noFill/>
          </p:spPr>
          <p:txBody>
            <a:bodyPr wrap="none" rtlCol="0">
              <a:spAutoFit/>
            </a:bodyPr>
            <a:lstStyle/>
            <a:p>
              <a:r>
                <a:rPr lang="es-ES" sz="1100" dirty="0">
                  <a:solidFill>
                    <a:schemeClr val="bg1"/>
                  </a:solidFill>
                </a:rPr>
                <a:t>¬ </a:t>
              </a:r>
              <a:r>
                <a:rPr lang="es-ES" sz="1100" dirty="0" smtClean="0">
                  <a:solidFill>
                    <a:schemeClr val="bg1"/>
                  </a:solidFill>
                </a:rPr>
                <a:t>Tener(Pastel)</a:t>
              </a:r>
              <a:endParaRPr lang="es-ES" sz="1100" dirty="0">
                <a:solidFill>
                  <a:schemeClr val="bg1"/>
                </a:solidFill>
              </a:endParaRPr>
            </a:p>
          </p:txBody>
        </p:sp>
        <p:sp>
          <p:nvSpPr>
            <p:cNvPr id="92" name="CuadroTexto 91"/>
            <p:cNvSpPr txBox="1"/>
            <p:nvPr/>
          </p:nvSpPr>
          <p:spPr>
            <a:xfrm>
              <a:off x="7897604" y="2972300"/>
              <a:ext cx="1334020" cy="261610"/>
            </a:xfrm>
            <a:prstGeom prst="rect">
              <a:avLst/>
            </a:prstGeom>
            <a:noFill/>
          </p:spPr>
          <p:txBody>
            <a:bodyPr wrap="none" rtlCol="0">
              <a:spAutoFit/>
            </a:bodyPr>
            <a:lstStyle/>
            <a:p>
              <a:r>
                <a:rPr lang="es-ES" sz="1100" dirty="0">
                  <a:solidFill>
                    <a:schemeClr val="bg1"/>
                  </a:solidFill>
                </a:rPr>
                <a:t>¬</a:t>
              </a:r>
              <a:r>
                <a:rPr lang="es-ES" sz="1100" dirty="0" smtClean="0">
                  <a:solidFill>
                    <a:schemeClr val="bg1"/>
                  </a:solidFill>
                </a:rPr>
                <a:t>Comido(Pastel)</a:t>
              </a:r>
              <a:endParaRPr lang="es-ES" sz="1100" dirty="0">
                <a:solidFill>
                  <a:schemeClr val="bg1"/>
                </a:solidFill>
              </a:endParaRPr>
            </a:p>
          </p:txBody>
        </p:sp>
        <p:sp>
          <p:nvSpPr>
            <p:cNvPr id="93" name="CuadroTexto 92"/>
            <p:cNvSpPr txBox="1"/>
            <p:nvPr/>
          </p:nvSpPr>
          <p:spPr>
            <a:xfrm>
              <a:off x="7953063" y="2675177"/>
              <a:ext cx="1249060" cy="261610"/>
            </a:xfrm>
            <a:prstGeom prst="rect">
              <a:avLst/>
            </a:prstGeom>
            <a:noFill/>
          </p:spPr>
          <p:txBody>
            <a:bodyPr wrap="none" rtlCol="0">
              <a:spAutoFit/>
            </a:bodyPr>
            <a:lstStyle/>
            <a:p>
              <a:r>
                <a:rPr lang="es-ES" sz="1100" dirty="0" smtClean="0">
                  <a:solidFill>
                    <a:schemeClr val="bg1"/>
                  </a:solidFill>
                </a:rPr>
                <a:t>Comido(Pastel)</a:t>
              </a:r>
              <a:endParaRPr lang="es-ES" sz="1100" dirty="0">
                <a:solidFill>
                  <a:schemeClr val="bg1"/>
                </a:solidFill>
              </a:endParaRPr>
            </a:p>
          </p:txBody>
        </p:sp>
        <p:sp>
          <p:nvSpPr>
            <p:cNvPr id="105" name="Arco 104"/>
            <p:cNvSpPr/>
            <p:nvPr/>
          </p:nvSpPr>
          <p:spPr>
            <a:xfrm rot="16200000">
              <a:off x="4024797" y="2272342"/>
              <a:ext cx="724375" cy="289229"/>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6" name="Arco 105"/>
            <p:cNvSpPr/>
            <p:nvPr/>
          </p:nvSpPr>
          <p:spPr>
            <a:xfrm rot="5400000">
              <a:off x="3028268" y="2167487"/>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7" name="Arco 106"/>
            <p:cNvSpPr/>
            <p:nvPr/>
          </p:nvSpPr>
          <p:spPr>
            <a:xfrm rot="5400000">
              <a:off x="3036283" y="2805043"/>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09" name="Arco 108"/>
            <p:cNvSpPr/>
            <p:nvPr/>
          </p:nvSpPr>
          <p:spPr>
            <a:xfrm rot="16200000">
              <a:off x="4235440" y="2895597"/>
              <a:ext cx="314514" cy="12792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0" name="Arco 109"/>
            <p:cNvSpPr/>
            <p:nvPr/>
          </p:nvSpPr>
          <p:spPr>
            <a:xfrm rot="5400000">
              <a:off x="5202614" y="2599951"/>
              <a:ext cx="724375" cy="289229"/>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1" name="Arco 110"/>
            <p:cNvSpPr/>
            <p:nvPr/>
          </p:nvSpPr>
          <p:spPr>
            <a:xfrm rot="5400000">
              <a:off x="6751393" y="2025535"/>
              <a:ext cx="533797" cy="280016"/>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2" name="Arco 111"/>
            <p:cNvSpPr/>
            <p:nvPr/>
          </p:nvSpPr>
          <p:spPr>
            <a:xfrm rot="5400000">
              <a:off x="6664957" y="2119494"/>
              <a:ext cx="255280" cy="141275"/>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4" name="Arco 113"/>
            <p:cNvSpPr/>
            <p:nvPr/>
          </p:nvSpPr>
          <p:spPr>
            <a:xfrm rot="5400000">
              <a:off x="6658756" y="2876773"/>
              <a:ext cx="255280" cy="141275"/>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5" name="Arco 114"/>
            <p:cNvSpPr/>
            <p:nvPr/>
          </p:nvSpPr>
          <p:spPr>
            <a:xfrm rot="16200000">
              <a:off x="6362055" y="2162623"/>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sp>
          <p:nvSpPr>
            <p:cNvPr id="116" name="Arco 115"/>
            <p:cNvSpPr/>
            <p:nvPr/>
          </p:nvSpPr>
          <p:spPr>
            <a:xfrm rot="16200000">
              <a:off x="6371401" y="2784356"/>
              <a:ext cx="382684" cy="16045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cxnSp>
          <p:nvCxnSpPr>
            <p:cNvPr id="118" name="Conector recto 117"/>
            <p:cNvCxnSpPr>
              <a:stCxn id="36" idx="3"/>
              <a:endCxn id="87" idx="1"/>
            </p:cNvCxnSpPr>
            <p:nvPr/>
          </p:nvCxnSpPr>
          <p:spPr>
            <a:xfrm flipV="1">
              <a:off x="5543079" y="1761889"/>
              <a:ext cx="613356" cy="556536"/>
            </a:xfrm>
            <a:prstGeom prst="line">
              <a:avLst/>
            </a:prstGeom>
          </p:spPr>
          <p:style>
            <a:lnRef idx="2">
              <a:schemeClr val="dk1"/>
            </a:lnRef>
            <a:fillRef idx="0">
              <a:schemeClr val="dk1"/>
            </a:fillRef>
            <a:effectRef idx="1">
              <a:schemeClr val="dk1"/>
            </a:effectRef>
            <a:fontRef idx="minor">
              <a:schemeClr val="tx1"/>
            </a:fontRef>
          </p:style>
        </p:cxnSp>
        <p:cxnSp>
          <p:nvCxnSpPr>
            <p:cNvPr id="120" name="Conector recto 119"/>
            <p:cNvCxnSpPr>
              <a:stCxn id="108" idx="0"/>
              <a:endCxn id="86" idx="1"/>
            </p:cNvCxnSpPr>
            <p:nvPr/>
          </p:nvCxnSpPr>
          <p:spPr>
            <a:xfrm>
              <a:off x="5457385" y="2037786"/>
              <a:ext cx="716550" cy="511077"/>
            </a:xfrm>
            <a:prstGeom prst="line">
              <a:avLst/>
            </a:prstGeom>
          </p:spPr>
          <p:style>
            <a:lnRef idx="2">
              <a:schemeClr val="dk1"/>
            </a:lnRef>
            <a:fillRef idx="0">
              <a:schemeClr val="dk1"/>
            </a:fillRef>
            <a:effectRef idx="1">
              <a:schemeClr val="dk1"/>
            </a:effectRef>
            <a:fontRef idx="minor">
              <a:schemeClr val="tx1"/>
            </a:fontRef>
          </p:style>
        </p:cxnSp>
        <p:cxnSp>
          <p:nvCxnSpPr>
            <p:cNvPr id="122" name="Conector recto 121"/>
            <p:cNvCxnSpPr>
              <a:stCxn id="86" idx="3"/>
              <a:endCxn id="91" idx="1"/>
            </p:cNvCxnSpPr>
            <p:nvPr/>
          </p:nvCxnSpPr>
          <p:spPr>
            <a:xfrm flipV="1">
              <a:off x="7158301" y="2339010"/>
              <a:ext cx="794567" cy="209853"/>
            </a:xfrm>
            <a:prstGeom prst="line">
              <a:avLst/>
            </a:prstGeom>
          </p:spPr>
          <p:style>
            <a:lnRef idx="2">
              <a:schemeClr val="dk1"/>
            </a:lnRef>
            <a:fillRef idx="0">
              <a:schemeClr val="dk1"/>
            </a:fillRef>
            <a:effectRef idx="1">
              <a:schemeClr val="dk1"/>
            </a:effectRef>
            <a:fontRef idx="minor">
              <a:schemeClr val="tx1"/>
            </a:fontRef>
          </p:style>
        </p:cxnSp>
        <p:cxnSp>
          <p:nvCxnSpPr>
            <p:cNvPr id="124" name="Conector recto 123"/>
            <p:cNvCxnSpPr>
              <a:stCxn id="86" idx="3"/>
              <a:endCxn id="93" idx="1"/>
            </p:cNvCxnSpPr>
            <p:nvPr/>
          </p:nvCxnSpPr>
          <p:spPr>
            <a:xfrm>
              <a:off x="7158301" y="2548863"/>
              <a:ext cx="794762" cy="257119"/>
            </a:xfrm>
            <a:prstGeom prst="line">
              <a:avLst/>
            </a:prstGeom>
          </p:spPr>
          <p:style>
            <a:lnRef idx="2">
              <a:schemeClr val="dk1"/>
            </a:lnRef>
            <a:fillRef idx="0">
              <a:schemeClr val="dk1"/>
            </a:fillRef>
            <a:effectRef idx="1">
              <a:schemeClr val="dk1"/>
            </a:effectRef>
            <a:fontRef idx="minor">
              <a:schemeClr val="tx1"/>
            </a:fontRef>
          </p:style>
        </p:cxnSp>
        <p:cxnSp>
          <p:nvCxnSpPr>
            <p:cNvPr id="126" name="Conector recto 125"/>
            <p:cNvCxnSpPr>
              <a:stCxn id="87" idx="3"/>
              <a:endCxn id="90" idx="1"/>
            </p:cNvCxnSpPr>
            <p:nvPr/>
          </p:nvCxnSpPr>
          <p:spPr>
            <a:xfrm>
              <a:off x="7211834" y="1761889"/>
              <a:ext cx="762813" cy="304493"/>
            </a:xfrm>
            <a:prstGeom prst="line">
              <a:avLst/>
            </a:prstGeom>
          </p:spPr>
          <p:style>
            <a:lnRef idx="2">
              <a:schemeClr val="dk1"/>
            </a:lnRef>
            <a:fillRef idx="0">
              <a:schemeClr val="dk1"/>
            </a:fillRef>
            <a:effectRef idx="1">
              <a:schemeClr val="dk1"/>
            </a:effectRef>
            <a:fontRef idx="minor">
              <a:schemeClr val="tx1"/>
            </a:fontRef>
          </p:style>
        </p:cxnSp>
        <p:sp>
          <p:nvSpPr>
            <p:cNvPr id="108" name="Arco 107"/>
            <p:cNvSpPr/>
            <p:nvPr/>
          </p:nvSpPr>
          <p:spPr>
            <a:xfrm rot="5400000">
              <a:off x="5299171" y="2131064"/>
              <a:ext cx="314514" cy="127921"/>
            </a:xfrm>
            <a:prstGeom prst="arc">
              <a:avLst>
                <a:gd name="adj1" fmla="val 10820904"/>
                <a:gd name="adj2" fmla="val 0"/>
              </a:avLst>
            </a:prstGeom>
            <a:ln>
              <a:solidFill>
                <a:schemeClr val="tx1">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s-ES"/>
            </a:p>
          </p:txBody>
        </p:sp>
        <p:cxnSp>
          <p:nvCxnSpPr>
            <p:cNvPr id="132" name="Conector recto 131"/>
            <p:cNvCxnSpPr/>
            <p:nvPr/>
          </p:nvCxnSpPr>
          <p:spPr>
            <a:xfrm>
              <a:off x="2472856"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5" name="Conector recto 134"/>
            <p:cNvCxnSpPr/>
            <p:nvPr/>
          </p:nvCxnSpPr>
          <p:spPr>
            <a:xfrm>
              <a:off x="3983604"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6" name="Conector recto 135"/>
            <p:cNvCxnSpPr/>
            <p:nvPr/>
          </p:nvCxnSpPr>
          <p:spPr>
            <a:xfrm>
              <a:off x="5812404" y="1478943"/>
              <a:ext cx="0" cy="1771621"/>
            </a:xfrm>
            <a:prstGeom prst="line">
              <a:avLst/>
            </a:prstGeom>
          </p:spPr>
          <p:style>
            <a:lnRef idx="1">
              <a:schemeClr val="dk1"/>
            </a:lnRef>
            <a:fillRef idx="0">
              <a:schemeClr val="dk1"/>
            </a:fillRef>
            <a:effectRef idx="0">
              <a:schemeClr val="dk1"/>
            </a:effectRef>
            <a:fontRef idx="minor">
              <a:schemeClr val="tx1"/>
            </a:fontRef>
          </p:style>
        </p:cxnSp>
        <p:cxnSp>
          <p:nvCxnSpPr>
            <p:cNvPr id="137" name="Conector recto 136"/>
            <p:cNvCxnSpPr/>
            <p:nvPr/>
          </p:nvCxnSpPr>
          <p:spPr>
            <a:xfrm>
              <a:off x="7561691" y="1478943"/>
              <a:ext cx="0" cy="1771621"/>
            </a:xfrm>
            <a:prstGeom prst="line">
              <a:avLst/>
            </a:prstGeom>
          </p:spPr>
          <p:style>
            <a:lnRef idx="1">
              <a:schemeClr val="dk1"/>
            </a:lnRef>
            <a:fillRef idx="0">
              <a:schemeClr val="dk1"/>
            </a:fillRef>
            <a:effectRef idx="0">
              <a:schemeClr val="dk1"/>
            </a:effectRef>
            <a:fontRef idx="minor">
              <a:schemeClr val="tx1"/>
            </a:fontRef>
          </p:style>
        </p:cxnSp>
      </p:grpSp>
      <p:pic>
        <p:nvPicPr>
          <p:cNvPr id="5" name="D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208346687"/>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281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383653"/>
            <a:ext cx="8936867" cy="1507067"/>
          </a:xfrm>
        </p:spPr>
        <p:txBody>
          <a:bodyPr>
            <a:normAutofit/>
          </a:bodyPr>
          <a:lstStyle/>
          <a:p>
            <a:r>
              <a:rPr lang="es-ES" sz="3200" dirty="0" smtClean="0"/>
              <a:t>GRAFOS DE PLANIFICACIÓN para estimación de heurística</a:t>
            </a:r>
            <a:endParaRPr lang="es-ES" sz="3200" dirty="0"/>
          </a:p>
        </p:txBody>
      </p:sp>
      <p:sp>
        <p:nvSpPr>
          <p:cNvPr id="3" name="Marcador de contenido 2"/>
          <p:cNvSpPr>
            <a:spLocks noGrp="1"/>
          </p:cNvSpPr>
          <p:nvPr>
            <p:ph idx="1"/>
          </p:nvPr>
        </p:nvSpPr>
        <p:spPr>
          <a:xfrm>
            <a:off x="684212" y="2345634"/>
            <a:ext cx="8534400" cy="3212327"/>
          </a:xfrm>
        </p:spPr>
        <p:txBody>
          <a:bodyPr>
            <a:normAutofit/>
          </a:bodyPr>
          <a:lstStyle/>
          <a:p>
            <a:pPr marL="0" indent="0" algn="just">
              <a:buNone/>
            </a:pPr>
            <a:r>
              <a:rPr lang="es-ES" dirty="0" smtClean="0">
                <a:solidFill>
                  <a:schemeClr val="bg1"/>
                </a:solidFill>
              </a:rPr>
              <a:t>El coste de nivel  del objetivo es el coste que supone alcanzar cualquier literal del objetivo, lo podemos estimar como el nivel en el que aparece primeramente el grafo de planificación.</a:t>
            </a:r>
          </a:p>
          <a:p>
            <a:pPr marL="0" indent="0" algn="just">
              <a:buNone/>
            </a:pPr>
            <a:r>
              <a:rPr lang="es-ES" dirty="0" smtClean="0">
                <a:solidFill>
                  <a:schemeClr val="bg1"/>
                </a:solidFill>
              </a:rPr>
              <a:t>Estas estimaciones son admisibles para objetos individuales.</a:t>
            </a:r>
          </a:p>
          <a:p>
            <a:pPr marL="0" indent="0" algn="just">
              <a:buNone/>
            </a:pPr>
            <a:r>
              <a:rPr lang="es-ES" dirty="0">
                <a:solidFill>
                  <a:schemeClr val="bg1"/>
                </a:solidFill>
              </a:rPr>
              <a:t>Aun así estos grafos de planificación permiten varias acciones en cada nivel, para ello se utilizan grafos seriales que solo permiten que ocurra una acción en una etapa de tiempo dada. Esto se logra con enlaces de exclusión mutua entre cada par de acciones exceptuando las persistentes.</a:t>
            </a:r>
            <a:endParaRPr lang="es-ES" dirty="0" smtClean="0">
              <a:solidFill>
                <a:schemeClr val="bg1"/>
              </a:solidFill>
            </a:endParaRPr>
          </a:p>
          <a:p>
            <a:pPr marL="0" indent="0">
              <a:buNone/>
            </a:pPr>
            <a:endParaRPr lang="es-ES" dirty="0">
              <a:solidFill>
                <a:schemeClr val="bg1"/>
              </a:solidFill>
            </a:endParaRPr>
          </a:p>
        </p:txBody>
      </p:sp>
      <p:pic>
        <p:nvPicPr>
          <p:cNvPr id="4" name="D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2529287421"/>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393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383653"/>
            <a:ext cx="8936867" cy="1507067"/>
          </a:xfrm>
        </p:spPr>
        <p:txBody>
          <a:bodyPr>
            <a:normAutofit/>
          </a:bodyPr>
          <a:lstStyle/>
          <a:p>
            <a:r>
              <a:rPr lang="es-ES" sz="3200" dirty="0" smtClean="0"/>
              <a:t>GRAFOS DE PLANIFICACIÓN para estimación de heurística</a:t>
            </a:r>
            <a:endParaRPr lang="es-ES" sz="3200" dirty="0"/>
          </a:p>
        </p:txBody>
      </p:sp>
      <p:sp>
        <p:nvSpPr>
          <p:cNvPr id="3" name="Marcador de contenido 2"/>
          <p:cNvSpPr>
            <a:spLocks noGrp="1"/>
          </p:cNvSpPr>
          <p:nvPr>
            <p:ph idx="1"/>
          </p:nvPr>
        </p:nvSpPr>
        <p:spPr>
          <a:xfrm>
            <a:off x="684212" y="2345634"/>
            <a:ext cx="8534400" cy="3212327"/>
          </a:xfrm>
        </p:spPr>
        <p:txBody>
          <a:bodyPr>
            <a:normAutofit fontScale="92500" lnSpcReduction="20000"/>
          </a:bodyPr>
          <a:lstStyle/>
          <a:p>
            <a:pPr marL="0" indent="0" algn="just">
              <a:buNone/>
            </a:pPr>
            <a:r>
              <a:rPr lang="es-ES" sz="2200" dirty="0" smtClean="0">
                <a:solidFill>
                  <a:schemeClr val="bg1"/>
                </a:solidFill>
              </a:rPr>
              <a:t>Para calcular el coste de una secuencia de objetivos existen tres enfoques:</a:t>
            </a:r>
          </a:p>
          <a:p>
            <a:pPr lvl="0" algn="just"/>
            <a:r>
              <a:rPr lang="es-ES" sz="2200" b="1" dirty="0" smtClean="0">
                <a:solidFill>
                  <a:schemeClr val="bg1"/>
                </a:solidFill>
              </a:rPr>
              <a:t>La heurística de nivel máximo:</a:t>
            </a:r>
            <a:r>
              <a:rPr lang="es-ES" sz="2200" dirty="0" smtClean="0">
                <a:solidFill>
                  <a:schemeClr val="bg1"/>
                </a:solidFill>
              </a:rPr>
              <a:t> toma el coste del máximo nivel de cualquiera de los objetivos.</a:t>
            </a:r>
          </a:p>
          <a:p>
            <a:pPr lvl="0" algn="just"/>
            <a:r>
              <a:rPr lang="es-ES" sz="2200" b="1" dirty="0" smtClean="0">
                <a:solidFill>
                  <a:schemeClr val="bg1"/>
                </a:solidFill>
              </a:rPr>
              <a:t>La heurística de nivel suma:</a:t>
            </a:r>
            <a:r>
              <a:rPr lang="es-ES" sz="2200" dirty="0" smtClean="0">
                <a:solidFill>
                  <a:schemeClr val="bg1"/>
                </a:solidFill>
              </a:rPr>
              <a:t> devuelve la suma de los costes de los niveles objetivo.</a:t>
            </a:r>
          </a:p>
          <a:p>
            <a:pPr lvl="0" algn="just"/>
            <a:r>
              <a:rPr lang="es-ES" sz="2200" b="1" dirty="0" smtClean="0">
                <a:solidFill>
                  <a:schemeClr val="bg1"/>
                </a:solidFill>
              </a:rPr>
              <a:t>La heurística de nivel de conjunto:</a:t>
            </a:r>
            <a:r>
              <a:rPr lang="es-ES" sz="2200" dirty="0" smtClean="0">
                <a:solidFill>
                  <a:schemeClr val="bg1"/>
                </a:solidFill>
              </a:rPr>
              <a:t> encuentra el nivel en el que todos los literales de la secuencia de objetivos aparecen en el grafo de planificación, sin que ningún par de ellos sean mutuamente excluyentes.</a:t>
            </a:r>
          </a:p>
          <a:p>
            <a:pPr marL="0" indent="0">
              <a:buNone/>
            </a:pPr>
            <a:endParaRPr lang="es-ES" dirty="0">
              <a:solidFill>
                <a:schemeClr val="bg1"/>
              </a:solidFill>
            </a:endParaRPr>
          </a:p>
        </p:txBody>
      </p:sp>
      <p:pic>
        <p:nvPicPr>
          <p:cNvPr id="4" name="D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3788159793"/>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422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145111"/>
            <a:ext cx="8936867" cy="1507067"/>
          </a:xfrm>
        </p:spPr>
        <p:txBody>
          <a:bodyPr>
            <a:normAutofit/>
          </a:bodyPr>
          <a:lstStyle/>
          <a:p>
            <a:r>
              <a:rPr lang="es-ES" sz="3200" dirty="0" smtClean="0"/>
              <a:t>Algoritmo de </a:t>
            </a:r>
            <a:r>
              <a:rPr lang="es-ES" sz="3200" dirty="0" err="1" smtClean="0"/>
              <a:t>graphplaN</a:t>
            </a:r>
            <a:endParaRPr lang="es-ES" sz="3200" dirty="0"/>
          </a:p>
        </p:txBody>
      </p:sp>
      <p:sp>
        <p:nvSpPr>
          <p:cNvPr id="3" name="Marcador de contenido 2"/>
          <p:cNvSpPr>
            <a:spLocks noGrp="1"/>
          </p:cNvSpPr>
          <p:nvPr>
            <p:ph idx="1"/>
          </p:nvPr>
        </p:nvSpPr>
        <p:spPr>
          <a:xfrm>
            <a:off x="684212" y="2343941"/>
            <a:ext cx="8534400" cy="3476414"/>
          </a:xfrm>
        </p:spPr>
        <p:txBody>
          <a:bodyPr>
            <a:normAutofit fontScale="25000" lnSpcReduction="20000"/>
          </a:bodyPr>
          <a:lstStyle/>
          <a:p>
            <a:pPr marL="0" indent="0">
              <a:buNone/>
            </a:pPr>
            <a:r>
              <a:rPr lang="es-ES" sz="8000" dirty="0" smtClean="0">
                <a:solidFill>
                  <a:schemeClr val="bg1"/>
                </a:solidFill>
              </a:rPr>
              <a:t>Este algoritmo tiene dos etapas que se alternan dentro del ciclo:</a:t>
            </a:r>
          </a:p>
          <a:p>
            <a:pPr marL="0" indent="0">
              <a:buNone/>
            </a:pPr>
            <a:endParaRPr lang="es-ES" sz="8000" dirty="0" smtClean="0">
              <a:solidFill>
                <a:schemeClr val="bg1"/>
              </a:solidFill>
            </a:endParaRPr>
          </a:p>
          <a:p>
            <a:pPr algn="just"/>
            <a:r>
              <a:rPr lang="es-ES" sz="8000" dirty="0" smtClean="0">
                <a:solidFill>
                  <a:schemeClr val="bg1"/>
                </a:solidFill>
              </a:rPr>
              <a:t>Primero se comprueba que todos los literales del objetivo están presentes en el nivel actual, sin enlaces mutuamente excluyentes entre ellos. </a:t>
            </a:r>
          </a:p>
          <a:p>
            <a:pPr algn="just"/>
            <a:r>
              <a:rPr lang="es-ES" sz="8000" dirty="0" smtClean="0">
                <a:solidFill>
                  <a:schemeClr val="bg1"/>
                </a:solidFill>
              </a:rPr>
              <a:t>Si esto se cumple, entonces puede existir una solución dentro del grafo actual. Cuando existe la posibilidad de que haya una solución se utiliza la función EXTRAER-SOLUCIÓN para intentar encontrarla. Podemos usar algoritmos CSP estándares para esto, o podemos definir EXTRAER-SOLUCIÓN como un problema de búsqueda.</a:t>
            </a:r>
          </a:p>
          <a:p>
            <a:pPr lvl="0" algn="just"/>
            <a:endParaRPr lang="es-ES" dirty="0" smtClean="0"/>
          </a:p>
          <a:p>
            <a:pPr marL="0" indent="0">
              <a:buNone/>
            </a:pPr>
            <a:r>
              <a:rPr lang="es-ES" dirty="0" smtClean="0"/>
              <a:t> </a:t>
            </a:r>
            <a:endParaRPr lang="es-ES" dirty="0">
              <a:solidFill>
                <a:sysClr val="windowText" lastClr="000000"/>
              </a:solidFill>
            </a:endParaRPr>
          </a:p>
        </p:txBody>
      </p:sp>
      <p:pic>
        <p:nvPicPr>
          <p:cNvPr id="4" name="D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0"/>
            <a:ext cx="609600" cy="609600"/>
          </a:xfrm>
          <a:prstGeom prst="rect">
            <a:avLst/>
          </a:prstGeom>
        </p:spPr>
      </p:pic>
    </p:spTree>
    <p:extLst>
      <p:ext uri="{BB962C8B-B14F-4D97-AF65-F5344CB8AC3E}">
        <p14:creationId xmlns:p14="http://schemas.microsoft.com/office/powerpoint/2010/main" val="2567950202"/>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387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remove"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Sector">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555</TotalTime>
  <Words>897</Words>
  <Application>Microsoft Office PowerPoint</Application>
  <PresentationFormat>Panorámica</PresentationFormat>
  <Paragraphs>112</Paragraphs>
  <Slides>12</Slides>
  <Notes>0</Notes>
  <HiddenSlides>0</HiddenSlides>
  <MMClips>12</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12</vt:i4>
      </vt:variant>
    </vt:vector>
  </HeadingPairs>
  <TitlesOfParts>
    <vt:vector size="15" baseType="lpstr">
      <vt:lpstr>Century Gothic</vt:lpstr>
      <vt:lpstr>Wingdings 3</vt:lpstr>
      <vt:lpstr>Sector</vt:lpstr>
      <vt:lpstr>Planificación Ordenada Parcialmente</vt:lpstr>
      <vt:lpstr>Planificación ordenada parcialmente</vt:lpstr>
      <vt:lpstr>GRAFOS DE PLANIFICACIÓN</vt:lpstr>
      <vt:lpstr>GRAFOS DE PLANIFICACIÓN</vt:lpstr>
      <vt:lpstr>GRAFOS DE PLANIFICACIÓN</vt:lpstr>
      <vt:lpstr>GRAFOS DE PLANIFICACIÓN</vt:lpstr>
      <vt:lpstr>GRAFOS DE PLANIFICACIÓN para estimación de heurística</vt:lpstr>
      <vt:lpstr>GRAFOS DE PLANIFICACIÓN para estimación de heurística</vt:lpstr>
      <vt:lpstr>Algoritmo de graphplaN</vt:lpstr>
      <vt:lpstr>Interrupción de graphplaN</vt:lpstr>
      <vt:lpstr>Interrupción de graphplaN</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Planificación Ordenada Parcialmente</dc:title>
  <dc:creator>VirtualEvan</dc:creator>
  <cp:lastModifiedBy>VirtualEvan</cp:lastModifiedBy>
  <cp:revision>48</cp:revision>
  <dcterms:created xsi:type="dcterms:W3CDTF">2016-04-30T16:57:49Z</dcterms:created>
  <dcterms:modified xsi:type="dcterms:W3CDTF">2016-05-01T16:51:24Z</dcterms:modified>
</cp:coreProperties>
</file>

<file path=docProps/thumbnail.jpeg>
</file>